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6" r:id="rId4"/>
  </p:sldMasterIdLst>
  <p:notesMasterIdLst>
    <p:notesMasterId r:id="rId16"/>
  </p:notesMasterIdLst>
  <p:handoutMasterIdLst>
    <p:handoutMasterId r:id="rId17"/>
  </p:handoutMasterIdLst>
  <p:sldIdLst>
    <p:sldId id="576" r:id="rId5"/>
    <p:sldId id="575" r:id="rId6"/>
    <p:sldId id="569" r:id="rId7"/>
    <p:sldId id="574" r:id="rId8"/>
    <p:sldId id="496" r:id="rId9"/>
    <p:sldId id="530" r:id="rId10"/>
    <p:sldId id="544" r:id="rId11"/>
    <p:sldId id="565" r:id="rId12"/>
    <p:sldId id="553" r:id="rId13"/>
    <p:sldId id="566" r:id="rId14"/>
    <p:sldId id="572" r:id="rId15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9">
          <p15:clr>
            <a:srgbClr val="A4A3A4"/>
          </p15:clr>
        </p15:guide>
        <p15:guide id="2" orient="horz" pos="488">
          <p15:clr>
            <a:srgbClr val="A4A3A4"/>
          </p15:clr>
        </p15:guide>
        <p15:guide id="3" pos="7680">
          <p15:clr>
            <a:srgbClr val="A4A3A4"/>
          </p15:clr>
        </p15:guide>
        <p15:guide id="4" pos="14280">
          <p15:clr>
            <a:srgbClr val="A4A3A4"/>
          </p15:clr>
        </p15:guide>
        <p15:guide id="5" pos="10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3D0"/>
    <a:srgbClr val="627C9F"/>
    <a:srgbClr val="007DDA"/>
    <a:srgbClr val="216BA9"/>
    <a:srgbClr val="F0F8FF"/>
    <a:srgbClr val="575A5D"/>
    <a:srgbClr val="8C5C3D"/>
    <a:srgbClr val="8C4900"/>
    <a:srgbClr val="535552"/>
    <a:srgbClr val="28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 snapToGrid="0" snapToObjects="1" showGuides="1">
      <p:cViewPr varScale="1">
        <p:scale>
          <a:sx n="49" d="100"/>
          <a:sy n="49" d="100"/>
        </p:scale>
        <p:origin x="48" y="378"/>
      </p:cViewPr>
      <p:guideLst>
        <p:guide orient="horz" pos="8149"/>
        <p:guide orient="horz" pos="488"/>
        <p:guide pos="7680"/>
        <p:guide pos="14280"/>
        <p:guide pos="1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2219D-D4D3-FA4A-92E0-2A4C329C1981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ACB3-A74C-8941-B9A9-3D3B5C7B9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60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B116-49DD-EE4E-9E98-2D3C70FADE2C}" type="datetimeFigureOut">
              <a:rPr lang="en-US" smtClean="0"/>
              <a:t>11/29/2024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5A9-F618-A64C-A71F-F614A05E5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127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6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3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514833"/>
            <a:ext cx="24387175" cy="31576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775535" y="8694358"/>
            <a:ext cx="4842633" cy="502164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0" y="8694358"/>
            <a:ext cx="9752013" cy="506450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9527838" y="4762"/>
            <a:ext cx="4854575" cy="87131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4644688" y="-11113"/>
            <a:ext cx="4860925" cy="435254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4643395" y="4346090"/>
            <a:ext cx="4860925" cy="435254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1851572" y="12089342"/>
            <a:ext cx="929155" cy="730251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defPPr>
              <a:defRPr lang="en-US"/>
            </a:defPPr>
            <a:lvl1pPr marL="0" algn="ctr" defTabSz="1088639" rtl="0" eaLnBrk="1" latinLnBrk="0" hangingPunct="1">
              <a:defRPr sz="2400" kern="1200">
                <a:solidFill>
                  <a:schemeClr val="bg1"/>
                </a:solidFill>
                <a:latin typeface="Roboto Regular"/>
                <a:ea typeface="+mn-ea"/>
                <a:cs typeface="Roboto Regular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4644688" y="8717879"/>
            <a:ext cx="4852693" cy="499812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9521488" y="8717879"/>
            <a:ext cx="4860925" cy="499812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21940163" y="1160581"/>
            <a:ext cx="785150" cy="785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21940163" y="1160581"/>
            <a:ext cx="785150" cy="785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"/>
          <p:cNvSpPr>
            <a:spLocks noChangeShapeType="1"/>
          </p:cNvSpPr>
          <p:nvPr userDrawn="1"/>
        </p:nvSpPr>
        <p:spPr bwMode="auto">
          <a:xfrm>
            <a:off x="1812139" y="2311400"/>
            <a:ext cx="20854186" cy="0"/>
          </a:xfrm>
          <a:prstGeom prst="line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088639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12.png"/><Relationship Id="rId3" Type="http://schemas.openxmlformats.org/officeDocument/2006/relationships/image" Target="../media/image41.png"/><Relationship Id="rId21" Type="http://schemas.openxmlformats.org/officeDocument/2006/relationships/image" Target="../media/image6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40.png"/><Relationship Id="rId2" Type="http://schemas.openxmlformats.org/officeDocument/2006/relationships/hyperlink" Target="https://vimeo.com/343271694" TargetMode="External"/><Relationship Id="rId16" Type="http://schemas.openxmlformats.org/officeDocument/2006/relationships/image" Target="../media/image54.pn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38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2.png"/><Relationship Id="rId10" Type="http://schemas.openxmlformats.org/officeDocument/2006/relationships/image" Target="../media/image48.png"/><Relationship Id="rId19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71.png"/><Relationship Id="rId27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0.png"/><Relationship Id="rId3" Type="http://schemas.openxmlformats.org/officeDocument/2006/relationships/image" Target="../media/image69.png"/><Relationship Id="rId21" Type="http://schemas.openxmlformats.org/officeDocument/2006/relationships/hyperlink" Target="http://www.appcro.com/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12.png"/><Relationship Id="rId2" Type="http://schemas.openxmlformats.org/officeDocument/2006/relationships/image" Target="../media/image73.jpeg"/><Relationship Id="rId16" Type="http://schemas.openxmlformats.org/officeDocument/2006/relationships/image" Target="../media/image52.png"/><Relationship Id="rId20" Type="http://schemas.openxmlformats.org/officeDocument/2006/relationships/hyperlink" Target="http://www.appcrobm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4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38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56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hyperlink" Target="mailto:info@appcro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gif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12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12.png"/><Relationship Id="rId21" Type="http://schemas.openxmlformats.org/officeDocument/2006/relationships/image" Target="../media/image6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3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67.png"/><Relationship Id="rId3" Type="http://schemas.openxmlformats.org/officeDocument/2006/relationships/image" Target="../media/image42.png"/><Relationship Id="rId21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6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12.png"/><Relationship Id="rId10" Type="http://schemas.openxmlformats.org/officeDocument/2006/relationships/image" Target="../media/image49.png"/><Relationship Id="rId19" Type="http://schemas.openxmlformats.org/officeDocument/2006/relationships/image" Target="../media/image68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4">
            <a:extLst>
              <a:ext uri="{FF2B5EF4-FFF2-40B4-BE49-F238E27FC236}">
                <a16:creationId xmlns:a16="http://schemas.microsoft.com/office/drawing/2014/main" id="{3B13A449-B1A5-464F-B795-8A204EB31BF5}"/>
              </a:ext>
            </a:extLst>
          </p:cNvPr>
          <p:cNvSpPr/>
          <p:nvPr/>
        </p:nvSpPr>
        <p:spPr>
          <a:xfrm>
            <a:off x="20499401" y="1"/>
            <a:ext cx="3862149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5" name="AutoShape 12"/>
          <p:cNvSpPr>
            <a:spLocks/>
          </p:cNvSpPr>
          <p:nvPr/>
        </p:nvSpPr>
        <p:spPr bwMode="auto">
          <a:xfrm>
            <a:off x="15267611" y="10846175"/>
            <a:ext cx="794468" cy="874143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078" y="10223750"/>
            <a:ext cx="4602072" cy="1437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EE9696-F47F-48AB-B07E-2B89EAD9B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25" y="3919701"/>
            <a:ext cx="19417479" cy="1245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31C660-FF9F-4E3D-81D2-059D0C912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4614" y="144470"/>
            <a:ext cx="2517423" cy="4412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509E2-53F3-449F-A527-A8C7BF90D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8965" y="4638952"/>
            <a:ext cx="2517422" cy="4412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424DEA-2E3E-483A-8F1D-735721819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4615" y="9196315"/>
            <a:ext cx="2517422" cy="44128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F315F2-973B-443B-916A-28DFC61987EF}"/>
              </a:ext>
            </a:extLst>
          </p:cNvPr>
          <p:cNvSpPr/>
          <p:nvPr/>
        </p:nvSpPr>
        <p:spPr>
          <a:xfrm>
            <a:off x="1342235" y="12236952"/>
            <a:ext cx="21235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/>
              <a:t>„</a:t>
            </a:r>
            <a:r>
              <a:rPr lang="en-US" sz="4000" dirty="0"/>
              <a:t>We provide </a:t>
            </a:r>
            <a:r>
              <a:rPr lang="hr-HR" sz="40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utting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edge </a:t>
            </a:r>
            <a:r>
              <a:rPr lang="hr-HR" sz="4000" dirty="0">
                <a:solidFill>
                  <a:schemeClr val="tx2">
                    <a:lumMod val="75000"/>
                  </a:schemeClr>
                </a:solidFill>
              </a:rPr>
              <a:t>software </a:t>
            </a:r>
            <a:r>
              <a:rPr lang="en-US" sz="4000" dirty="0"/>
              <a:t>for global markets</a:t>
            </a:r>
            <a:r>
              <a:rPr lang="hr-HR" sz="4000" dirty="0"/>
              <a:t> &amp;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Award-winning</a:t>
            </a:r>
            <a:r>
              <a:rPr lang="hr-HR" sz="4000" dirty="0"/>
              <a:t> </a:t>
            </a:r>
            <a:r>
              <a:rPr lang="hr-HR" sz="4000" dirty="0">
                <a:solidFill>
                  <a:schemeClr val="tx2">
                    <a:lumMod val="75000"/>
                  </a:schemeClr>
                </a:solidFill>
              </a:rPr>
              <a:t>Cloud</a:t>
            </a:r>
            <a:r>
              <a:rPr lang="hr-HR" sz="4000" dirty="0"/>
              <a:t>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platforms</a:t>
            </a:r>
            <a:r>
              <a:rPr lang="hr-HR" sz="4000" dirty="0"/>
              <a:t>.”</a:t>
            </a:r>
            <a:endParaRPr lang="en-US" sz="4000" dirty="0"/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264C9E34-94E1-451F-988F-525CBBDE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997" y="7739377"/>
            <a:ext cx="9146402" cy="23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600" b="1" i="0" u="none" strike="noStrike" kern="1200" cap="none" spc="0" normalizeH="0" baseline="0" noProof="0" dirty="0">
                <a:ln>
                  <a:noFill/>
                </a:ln>
                <a:solidFill>
                  <a:srgbClr val="216BA9"/>
                </a:solidFill>
                <a:effectLst/>
                <a:uLnTx/>
                <a:uFillTx/>
                <a:latin typeface="Trebuchet MS" pitchFamily="34" charset="0"/>
              </a:rPr>
              <a:t>www.appcro.com</a:t>
            </a:r>
            <a:endParaRPr kumimoji="0" lang="hr-HR" sz="11500" b="1" i="0" u="sng" strike="noStrike" kern="1200" cap="none" spc="0" normalizeH="0" baseline="0" noProof="0" dirty="0">
              <a:ln>
                <a:noFill/>
              </a:ln>
              <a:solidFill>
                <a:srgbClr val="216BA9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0C674-20F9-4460-8B14-F28F27CD9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252" y="976241"/>
            <a:ext cx="10148003" cy="2281551"/>
          </a:xfrm>
          <a:prstGeom prst="rect">
            <a:avLst/>
          </a:prstGeom>
        </p:spPr>
      </p:pic>
      <p:pic>
        <p:nvPicPr>
          <p:cNvPr id="32" name="Slika 4">
            <a:extLst>
              <a:ext uri="{FF2B5EF4-FFF2-40B4-BE49-F238E27FC236}">
                <a16:creationId xmlns:a16="http://schemas.microsoft.com/office/drawing/2014/main" id="{EDEC7556-CF5C-486C-AD48-BE7166262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92" y="10230784"/>
            <a:ext cx="1413192" cy="1413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81E42-10A8-42D7-9B39-05C4E79D6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118" y="10238490"/>
            <a:ext cx="4940109" cy="1372253"/>
          </a:xfrm>
          <a:prstGeom prst="rect">
            <a:avLst/>
          </a:prstGeom>
        </p:spPr>
      </p:pic>
      <p:sp>
        <p:nvSpPr>
          <p:cNvPr id="21" name="Pravokutnik 14">
            <a:extLst>
              <a:ext uri="{FF2B5EF4-FFF2-40B4-BE49-F238E27FC236}">
                <a16:creationId xmlns:a16="http://schemas.microsoft.com/office/drawing/2014/main" id="{AAF2AA99-D624-406E-876C-7720B92A1E9A}"/>
              </a:ext>
            </a:extLst>
          </p:cNvPr>
          <p:cNvSpPr/>
          <p:nvPr/>
        </p:nvSpPr>
        <p:spPr>
          <a:xfrm>
            <a:off x="-13502" y="5625976"/>
            <a:ext cx="20499401" cy="2277355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21A95E-E97F-43D7-856A-26A2BF5988B5}"/>
              </a:ext>
            </a:extLst>
          </p:cNvPr>
          <p:cNvSpPr/>
          <p:nvPr/>
        </p:nvSpPr>
        <p:spPr>
          <a:xfrm>
            <a:off x="25625" y="5982069"/>
            <a:ext cx="20460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solidFill>
                  <a:srgbClr val="3993D0"/>
                </a:solidFill>
              </a:rPr>
              <a:t>Web apps development </a:t>
            </a:r>
            <a:r>
              <a:rPr lang="hr-HR" sz="4000" b="1" dirty="0">
                <a:solidFill>
                  <a:srgbClr val="627C9F"/>
                </a:solidFill>
              </a:rPr>
              <a:t>|</a:t>
            </a:r>
            <a:r>
              <a:rPr lang="hr-HR" sz="4000" b="1" dirty="0">
                <a:solidFill>
                  <a:srgbClr val="3993D0"/>
                </a:solidFill>
              </a:rPr>
              <a:t> Mobile apps development </a:t>
            </a:r>
            <a:r>
              <a:rPr lang="hr-HR" sz="4000" b="1" dirty="0">
                <a:solidFill>
                  <a:srgbClr val="627C9F"/>
                </a:solidFill>
              </a:rPr>
              <a:t>|</a:t>
            </a:r>
            <a:r>
              <a:rPr lang="hr-HR" sz="4000" b="1" dirty="0">
                <a:solidFill>
                  <a:srgbClr val="3993D0"/>
                </a:solidFill>
              </a:rPr>
              <a:t> Desktop apps development</a:t>
            </a:r>
            <a:endParaRPr lang="en-US" sz="4000" b="1" dirty="0">
              <a:solidFill>
                <a:srgbClr val="3993D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582968-7F35-4F55-B9E7-E05C4AA8CE28}"/>
              </a:ext>
            </a:extLst>
          </p:cNvPr>
          <p:cNvSpPr/>
          <p:nvPr/>
        </p:nvSpPr>
        <p:spPr>
          <a:xfrm>
            <a:off x="25626" y="6756771"/>
            <a:ext cx="20460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>
                <a:solidFill>
                  <a:srgbClr val="0070C0"/>
                </a:solidFill>
              </a:rPr>
              <a:t>IT </a:t>
            </a:r>
            <a:r>
              <a:rPr lang="en-US" sz="4000" b="1" dirty="0">
                <a:solidFill>
                  <a:srgbClr val="0070C0"/>
                </a:solidFill>
              </a:rPr>
              <a:t>Outsourcing</a:t>
            </a:r>
            <a:r>
              <a:rPr lang="hr-HR" sz="4000" b="1" dirty="0">
                <a:solidFill>
                  <a:srgbClr val="0070C0"/>
                </a:solidFill>
              </a:rPr>
              <a:t> </a:t>
            </a:r>
            <a:r>
              <a:rPr lang="hr-HR" sz="4000" b="1" dirty="0">
                <a:solidFill>
                  <a:srgbClr val="627C9F"/>
                </a:solidFill>
              </a:rPr>
              <a:t>|</a:t>
            </a:r>
            <a:r>
              <a:rPr lang="hr-HR" sz="4000" b="1" dirty="0">
                <a:solidFill>
                  <a:srgbClr val="0070C0"/>
                </a:solidFill>
              </a:rPr>
              <a:t> IT Consulting </a:t>
            </a:r>
            <a:r>
              <a:rPr lang="hr-HR" sz="4000" b="1" dirty="0">
                <a:solidFill>
                  <a:srgbClr val="627C9F"/>
                </a:solidFill>
              </a:rPr>
              <a:t>|</a:t>
            </a:r>
            <a:r>
              <a:rPr lang="hr-HR" sz="4000" b="1" dirty="0">
                <a:solidFill>
                  <a:srgbClr val="0070C0"/>
                </a:solidFill>
              </a:rPr>
              <a:t> System </a:t>
            </a:r>
            <a:r>
              <a:rPr lang="en-US" sz="4000" b="1" dirty="0">
                <a:solidFill>
                  <a:srgbClr val="0070C0"/>
                </a:solidFill>
              </a:rPr>
              <a:t>Integration</a:t>
            </a:r>
            <a:r>
              <a:rPr lang="hr-HR" sz="4000" b="1" dirty="0">
                <a:solidFill>
                  <a:srgbClr val="0070C0"/>
                </a:solidFill>
              </a:rPr>
              <a:t> Services </a:t>
            </a:r>
            <a:r>
              <a:rPr lang="hr-HR" sz="4000" b="1" dirty="0">
                <a:solidFill>
                  <a:srgbClr val="627C9F"/>
                </a:solidFill>
              </a:rPr>
              <a:t>|</a:t>
            </a:r>
            <a:r>
              <a:rPr lang="hr-HR" sz="4000" b="1" dirty="0">
                <a:solidFill>
                  <a:srgbClr val="0070C0"/>
                </a:solidFill>
              </a:rPr>
              <a:t> Business Process Modeling 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6637B-6F4C-4F97-A7F6-3405ECD577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9573" y="10235604"/>
            <a:ext cx="4235706" cy="14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827760C2-BE62-4E6B-9F3D-C3C78940D18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589602B-3606-436A-9662-B7F2C5FA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45" y="3138232"/>
            <a:ext cx="16946920" cy="362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6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APPCRO BMS (ex Infinity ECM) live demo:</a:t>
            </a:r>
          </a:p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 </a:t>
            </a:r>
            <a:r>
              <a:rPr kumimoji="0" lang="en-US" sz="6600" b="1" i="0" u="sng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</a:t>
            </a:r>
            <a:r>
              <a:rPr kumimoji="0" lang="hr-HR" sz="6600" b="1" i="0" u="sng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kumimoji="0" lang="en-US" sz="6600" b="1" i="0" u="sng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r>
              <a:rPr kumimoji="0" lang="hr-HR" sz="6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v</a:t>
            </a:r>
            <a:r>
              <a:rPr kumimoji="0" lang="hr-HR" sz="6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ideo </a:t>
            </a:r>
            <a:r>
              <a:rPr kumimoji="0" lang="en-US" sz="6600" b="1" i="0" u="sng" strike="noStrike" kern="1200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r>
              <a:rPr kumimoji="0" lang="hr-HR" sz="6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r>
              <a:rPr kumimoji="0" lang="hr-HR" sz="66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itchFamily="34" charset="0"/>
                <a:sym typeface="Wingdings" panose="05000000000000000000" pitchFamily="2" charset="2"/>
              </a:rPr>
              <a:t></a:t>
            </a:r>
            <a:endParaRPr kumimoji="0" lang="hr-HR" sz="66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6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130CB1-56D6-46DB-A708-F9FDB81A2218}"/>
              </a:ext>
            </a:extLst>
          </p:cNvPr>
          <p:cNvGrpSpPr/>
          <p:nvPr/>
        </p:nvGrpSpPr>
        <p:grpSpPr>
          <a:xfrm>
            <a:off x="810421" y="11922854"/>
            <a:ext cx="18152992" cy="984846"/>
            <a:chOff x="326328" y="10012286"/>
            <a:chExt cx="18152992" cy="984846"/>
          </a:xfrm>
        </p:grpSpPr>
        <p:pic>
          <p:nvPicPr>
            <p:cNvPr id="14" name="Picture 10" descr="https://www.infinityecm.com/assets/global/pages/presentation/aktivnosti-2.png">
              <a:extLst>
                <a:ext uri="{FF2B5EF4-FFF2-40B4-BE49-F238E27FC236}">
                  <a16:creationId xmlns:a16="http://schemas.microsoft.com/office/drawing/2014/main" id="{7B094427-9FFD-4119-B574-1A90A13CB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4" y="100326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https://www.infinityecm.com/assets/global/pages/presentation/CORE2.png">
              <a:extLst>
                <a:ext uri="{FF2B5EF4-FFF2-40B4-BE49-F238E27FC236}">
                  <a16:creationId xmlns:a16="http://schemas.microsoft.com/office/drawing/2014/main" id="{9C4A1E94-0DCE-493E-8D75-13814B518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28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s://www.infinityecm.com/assets/global/pages/presentation/prdaj-aktiv_3.png">
              <a:extLst>
                <a:ext uri="{FF2B5EF4-FFF2-40B4-BE49-F238E27FC236}">
                  <a16:creationId xmlns:a16="http://schemas.microsoft.com/office/drawing/2014/main" id="{AA73763E-4E44-429B-ADD9-C25500B7A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82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6" descr="https://www.infinityecm.com/assets/global/pages/presentation/ugovaranje_2.png">
              <a:extLst>
                <a:ext uri="{FF2B5EF4-FFF2-40B4-BE49-F238E27FC236}">
                  <a16:creationId xmlns:a16="http://schemas.microsoft.com/office/drawing/2014/main" id="{7A5039B6-4EC1-48D1-BE9C-177683B1D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65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https://www.infinityecm.com/assets/global/pages/presentation/proizvodi.png">
              <a:extLst>
                <a:ext uri="{FF2B5EF4-FFF2-40B4-BE49-F238E27FC236}">
                  <a16:creationId xmlns:a16="http://schemas.microsoft.com/office/drawing/2014/main" id="{9FB533AE-4231-4E2B-B3F5-596FAE6EF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80" y="1004279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https://www.infinityecm.com/assets/global/pages/presentation/service-desk.png">
              <a:extLst>
                <a:ext uri="{FF2B5EF4-FFF2-40B4-BE49-F238E27FC236}">
                  <a16:creationId xmlns:a16="http://schemas.microsoft.com/office/drawing/2014/main" id="{2E904AFE-4B5D-4D58-8EFF-F37A6CCE7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295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8" descr="https://www.infinityecm.com/assets/global/pages/presentation/uredsko_2.png">
              <a:extLst>
                <a:ext uri="{FF2B5EF4-FFF2-40B4-BE49-F238E27FC236}">
                  <a16:creationId xmlns:a16="http://schemas.microsoft.com/office/drawing/2014/main" id="{F9D429EF-F8F4-46AD-A862-1818827BB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630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0" descr="https://www.infinityecm.com/assets/global/pages/presentation/imovina_2.png">
              <a:extLst>
                <a:ext uri="{FF2B5EF4-FFF2-40B4-BE49-F238E27FC236}">
                  <a16:creationId xmlns:a16="http://schemas.microsoft.com/office/drawing/2014/main" id="{0C521E0F-4EE5-4972-BC90-8529C7792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6707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2" descr="https://www.infinityecm.com/assets/global/pages/presentation/ra%C4%8Duni_2.png">
              <a:extLst>
                <a:ext uri="{FF2B5EF4-FFF2-40B4-BE49-F238E27FC236}">
                  <a16:creationId xmlns:a16="http://schemas.microsoft.com/office/drawing/2014/main" id="{EC7A8DE3-3796-4A03-8E0A-C7A864A1A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785" y="1003361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4" descr="https://www.infinityecm.com/assets/global/pages/presentation/intranet.png">
              <a:extLst>
                <a:ext uri="{FF2B5EF4-FFF2-40B4-BE49-F238E27FC236}">
                  <a16:creationId xmlns:a16="http://schemas.microsoft.com/office/drawing/2014/main" id="{B60675E9-A457-4604-9EE5-649E3A464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862" y="1001800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8" descr="https://www.infinityecm.com/assets/global/pages/presentation/predl-notifikacija.png">
              <a:extLst>
                <a:ext uri="{FF2B5EF4-FFF2-40B4-BE49-F238E27FC236}">
                  <a16:creationId xmlns:a16="http://schemas.microsoft.com/office/drawing/2014/main" id="{250F0D51-0AB8-4B46-A8AE-D283AD7BC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820" y="10022049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2" descr="https://www.infinityecm.com/assets/global/pages/presentation/kontakt-centar.png">
              <a:extLst>
                <a:ext uri="{FF2B5EF4-FFF2-40B4-BE49-F238E27FC236}">
                  <a16:creationId xmlns:a16="http://schemas.microsoft.com/office/drawing/2014/main" id="{76895535-966F-4330-A062-24AE53C9F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95" y="1002914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https://www.infinityecm.com/assets/global/pages/presentation/360-pogled.png">
              <a:extLst>
                <a:ext uri="{FF2B5EF4-FFF2-40B4-BE49-F238E27FC236}">
                  <a16:creationId xmlns:a16="http://schemas.microsoft.com/office/drawing/2014/main" id="{3E1FAF61-3303-4ECF-A150-DCFFEEE5C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744" y="1002158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6" descr="https://www.infinityecm.com/assets/global/pages/presentation/upravljanje-datot.png">
              <a:extLst>
                <a:ext uri="{FF2B5EF4-FFF2-40B4-BE49-F238E27FC236}">
                  <a16:creationId xmlns:a16="http://schemas.microsoft.com/office/drawing/2014/main" id="{4F85B135-2C08-4DF3-AE22-72A25B8A9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049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6" descr="https://www.infinityecm.com/assets/global/pages/presentation/gdpr_2.png">
              <a:extLst>
                <a:ext uri="{FF2B5EF4-FFF2-40B4-BE49-F238E27FC236}">
                  <a16:creationId xmlns:a16="http://schemas.microsoft.com/office/drawing/2014/main" id="{6E0E8A68-009C-4E32-A12A-03DD8B512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41" y="1001228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C2F1E50-EFD2-49BD-BB23-F07DBDFD5E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66690" y="1414575"/>
            <a:ext cx="1019175" cy="6953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8AE49C-A4C9-4ECD-AEAC-B61835354FC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7003" y="8341191"/>
            <a:ext cx="1019175" cy="695325"/>
          </a:xfrm>
          <a:prstGeom prst="rect">
            <a:avLst/>
          </a:prstGeom>
        </p:spPr>
      </p:pic>
      <p:pic>
        <p:nvPicPr>
          <p:cNvPr id="40" name="Picture 8" descr="https://gdpr.com.hr/wp-content/uploads/corner.png">
            <a:extLst>
              <a:ext uri="{FF2B5EF4-FFF2-40B4-BE49-F238E27FC236}">
                <a16:creationId xmlns:a16="http://schemas.microsoft.com/office/drawing/2014/main" id="{9AE7491D-6430-4EDB-82A7-18F6F4C69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756" y="0"/>
            <a:ext cx="2889668" cy="28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D1837D42-A832-4BA3-A9FD-EF530E8022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40" y="8099914"/>
            <a:ext cx="2261323" cy="19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C622D8-651B-4A39-91FD-350F4F0494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49345" y="887189"/>
            <a:ext cx="1524589" cy="1534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EB52D-CAB0-4795-9E5C-E1C3CAFAE4B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90910" y="6562165"/>
            <a:ext cx="7932607" cy="4697154"/>
          </a:xfrm>
          <a:prstGeom prst="rect">
            <a:avLst/>
          </a:prstGeom>
        </p:spPr>
      </p:pic>
      <p:sp>
        <p:nvSpPr>
          <p:cNvPr id="36" name="Pravokutnik 14">
            <a:extLst>
              <a:ext uri="{FF2B5EF4-FFF2-40B4-BE49-F238E27FC236}">
                <a16:creationId xmlns:a16="http://schemas.microsoft.com/office/drawing/2014/main" id="{8AA64297-A3C9-481E-AEED-0964176BC462}"/>
              </a:ext>
            </a:extLst>
          </p:cNvPr>
          <p:cNvSpPr/>
          <p:nvPr/>
        </p:nvSpPr>
        <p:spPr>
          <a:xfrm>
            <a:off x="19658819" y="17937"/>
            <a:ext cx="4702660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59B84-0086-4EC4-A95F-6C161A6A44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076473" y="6547385"/>
            <a:ext cx="5087382" cy="4282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C2B75-89C4-4970-B802-D11C335C83E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4962" y="926781"/>
            <a:ext cx="9279133" cy="1531057"/>
          </a:xfrm>
          <a:prstGeom prst="rect">
            <a:avLst/>
          </a:prstGeom>
        </p:spPr>
      </p:pic>
      <p:pic>
        <p:nvPicPr>
          <p:cNvPr id="37" name="Slika 4">
            <a:extLst>
              <a:ext uri="{FF2B5EF4-FFF2-40B4-BE49-F238E27FC236}">
                <a16:creationId xmlns:a16="http://schemas.microsoft.com/office/drawing/2014/main" id="{9D7E1973-73CF-4661-BD30-A5C6B88D98E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181228" y="233078"/>
            <a:ext cx="3690562" cy="3390450"/>
          </a:xfrm>
          <a:prstGeom prst="rect">
            <a:avLst/>
          </a:prstGeom>
        </p:spPr>
      </p:pic>
      <p:pic>
        <p:nvPicPr>
          <p:cNvPr id="38" name="Picture 4" descr="Image result for euro cloud award logo">
            <a:extLst>
              <a:ext uri="{FF2B5EF4-FFF2-40B4-BE49-F238E27FC236}">
                <a16:creationId xmlns:a16="http://schemas.microsoft.com/office/drawing/2014/main" id="{EC8E2875-2FA3-4DC0-9618-2ED49738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27" y="4084168"/>
            <a:ext cx="3575826" cy="3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4CF27B-09D5-4B19-8142-36986A925C0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210400" y="8143429"/>
            <a:ext cx="3606096" cy="52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19655354" y="9531"/>
            <a:ext cx="4702660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DF83D027-14E1-45B8-9411-6EC8BF01B5A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:\Documents and Settings\akrpan\My Documents\Ana\templates\primjeri fotki\fotkeistock_prezentacija\iStock_000007551194Large.jpg">
            <a:extLst>
              <a:ext uri="{FF2B5EF4-FFF2-40B4-BE49-F238E27FC236}">
                <a16:creationId xmlns:a16="http://schemas.microsoft.com/office/drawing/2014/main" id="{654B4C1F-F97B-4786-92C9-D42F1DA2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830" y="1350030"/>
            <a:ext cx="10077206" cy="350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ED00C-EEB6-486A-82B5-1D7B58E5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57" y="540896"/>
            <a:ext cx="1213058" cy="1220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9E99C4-3614-4516-816E-FB4BF02D9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54" y="2645357"/>
            <a:ext cx="1019175" cy="695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E95314-34DE-45DB-8852-ACADF1FFF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605" y="485553"/>
            <a:ext cx="1019175" cy="6953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65DBDDD-0676-4587-9E6D-5F2F27B984DA}"/>
              </a:ext>
            </a:extLst>
          </p:cNvPr>
          <p:cNvGrpSpPr/>
          <p:nvPr/>
        </p:nvGrpSpPr>
        <p:grpSpPr>
          <a:xfrm>
            <a:off x="846277" y="12322812"/>
            <a:ext cx="18152992" cy="984846"/>
            <a:chOff x="326328" y="10012286"/>
            <a:chExt cx="18152992" cy="984846"/>
          </a:xfrm>
        </p:grpSpPr>
        <p:pic>
          <p:nvPicPr>
            <p:cNvPr id="19" name="Picture 10" descr="https://www.infinityecm.com/assets/global/pages/presentation/aktivnosti-2.png">
              <a:extLst>
                <a:ext uri="{FF2B5EF4-FFF2-40B4-BE49-F238E27FC236}">
                  <a16:creationId xmlns:a16="http://schemas.microsoft.com/office/drawing/2014/main" id="{553D069A-FF19-4F02-9EDF-F2923AADD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4" y="100326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s://www.infinityecm.com/assets/global/pages/presentation/CORE2.png">
              <a:extLst>
                <a:ext uri="{FF2B5EF4-FFF2-40B4-BE49-F238E27FC236}">
                  <a16:creationId xmlns:a16="http://schemas.microsoft.com/office/drawing/2014/main" id="{BEAC1C76-7CDC-49F1-B881-A7ABED01A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28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https://www.infinityecm.com/assets/global/pages/presentation/prdaj-aktiv_3.png">
              <a:extLst>
                <a:ext uri="{FF2B5EF4-FFF2-40B4-BE49-F238E27FC236}">
                  <a16:creationId xmlns:a16="http://schemas.microsoft.com/office/drawing/2014/main" id="{5E09557F-92E6-46BB-9059-1B50D7ED9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82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https://www.infinityecm.com/assets/global/pages/presentation/ugovaranje_2.png">
              <a:extLst>
                <a:ext uri="{FF2B5EF4-FFF2-40B4-BE49-F238E27FC236}">
                  <a16:creationId xmlns:a16="http://schemas.microsoft.com/office/drawing/2014/main" id="{342E740C-3E42-4F20-9F98-A9258A61A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65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https://www.infinityecm.com/assets/global/pages/presentation/proizvodi.png">
              <a:extLst>
                <a:ext uri="{FF2B5EF4-FFF2-40B4-BE49-F238E27FC236}">
                  <a16:creationId xmlns:a16="http://schemas.microsoft.com/office/drawing/2014/main" id="{6989C033-E7CF-4E01-B512-BD88E8500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80" y="1004279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https://www.infinityecm.com/assets/global/pages/presentation/service-desk.png">
              <a:extLst>
                <a:ext uri="{FF2B5EF4-FFF2-40B4-BE49-F238E27FC236}">
                  <a16:creationId xmlns:a16="http://schemas.microsoft.com/office/drawing/2014/main" id="{C8CD8060-2CAE-4C16-908A-FA640CF81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295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https://www.infinityecm.com/assets/global/pages/presentation/uredsko_2.png">
              <a:extLst>
                <a:ext uri="{FF2B5EF4-FFF2-40B4-BE49-F238E27FC236}">
                  <a16:creationId xmlns:a16="http://schemas.microsoft.com/office/drawing/2014/main" id="{A10B44B5-B878-4353-B67E-435B5BD3D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630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0" descr="https://www.infinityecm.com/assets/global/pages/presentation/imovina_2.png">
              <a:extLst>
                <a:ext uri="{FF2B5EF4-FFF2-40B4-BE49-F238E27FC236}">
                  <a16:creationId xmlns:a16="http://schemas.microsoft.com/office/drawing/2014/main" id="{47009EFF-B00B-4E7C-B72C-2FECF7F1E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6707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2" descr="https://www.infinityecm.com/assets/global/pages/presentation/ra%C4%8Duni_2.png">
              <a:extLst>
                <a:ext uri="{FF2B5EF4-FFF2-40B4-BE49-F238E27FC236}">
                  <a16:creationId xmlns:a16="http://schemas.microsoft.com/office/drawing/2014/main" id="{5182A592-40CC-4F21-8738-0A3411071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785" y="1003361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4" descr="https://www.infinityecm.com/assets/global/pages/presentation/intranet.png">
              <a:extLst>
                <a:ext uri="{FF2B5EF4-FFF2-40B4-BE49-F238E27FC236}">
                  <a16:creationId xmlns:a16="http://schemas.microsoft.com/office/drawing/2014/main" id="{C7121B4B-BB68-48B4-9030-96A93E73E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862" y="1001800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8" descr="https://www.infinityecm.com/assets/global/pages/presentation/predl-notifikacija.png">
              <a:extLst>
                <a:ext uri="{FF2B5EF4-FFF2-40B4-BE49-F238E27FC236}">
                  <a16:creationId xmlns:a16="http://schemas.microsoft.com/office/drawing/2014/main" id="{33132D13-50B7-4493-98F9-540E35288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820" y="10022049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2" descr="https://www.infinityecm.com/assets/global/pages/presentation/kontakt-centar.png">
              <a:extLst>
                <a:ext uri="{FF2B5EF4-FFF2-40B4-BE49-F238E27FC236}">
                  <a16:creationId xmlns:a16="http://schemas.microsoft.com/office/drawing/2014/main" id="{D1CCC377-1E8B-4D74-8BAF-404B4F98F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95" y="1002914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https://www.infinityecm.com/assets/global/pages/presentation/360-pogled.png">
              <a:extLst>
                <a:ext uri="{FF2B5EF4-FFF2-40B4-BE49-F238E27FC236}">
                  <a16:creationId xmlns:a16="http://schemas.microsoft.com/office/drawing/2014/main" id="{65A9E4DF-2256-494F-9373-6718817305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744" y="1002158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6" descr="https://www.infinityecm.com/assets/global/pages/presentation/upravljanje-datot.png">
              <a:extLst>
                <a:ext uri="{FF2B5EF4-FFF2-40B4-BE49-F238E27FC236}">
                  <a16:creationId xmlns:a16="http://schemas.microsoft.com/office/drawing/2014/main" id="{8DCD2D70-C4E5-44AF-89B9-90FB91976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049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6" descr="https://www.infinityecm.com/assets/global/pages/presentation/gdpr_2.png">
              <a:extLst>
                <a:ext uri="{FF2B5EF4-FFF2-40B4-BE49-F238E27FC236}">
                  <a16:creationId xmlns:a16="http://schemas.microsoft.com/office/drawing/2014/main" id="{A9E561FA-1EDB-4D13-98E6-B36DFFBBB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41" y="1001228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A15D3AF-9439-4137-BFEA-F17D1F7D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361" y="540896"/>
            <a:ext cx="1213058" cy="12207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4F1E35-9AA9-4959-BD07-6975FC835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69" y="6423397"/>
            <a:ext cx="1019175" cy="6953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C1400D-CD5B-4D1E-9DC9-6B2DA01A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8067" y="6510337"/>
            <a:ext cx="1019175" cy="69532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EB79F73-8597-4394-A734-7EB70DF451A3}"/>
              </a:ext>
            </a:extLst>
          </p:cNvPr>
          <p:cNvSpPr/>
          <p:nvPr/>
        </p:nvSpPr>
        <p:spPr>
          <a:xfrm>
            <a:off x="4307137" y="7810844"/>
            <a:ext cx="12192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hr-HR" sz="4800" b="1" u="sng" dirty="0">
                <a:solidFill>
                  <a:srgbClr val="00B050"/>
                </a:solidFill>
                <a:latin typeface="Trebuchet MS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www.appcrobms.com</a:t>
            </a:r>
            <a:endParaRPr lang="hr-HR" sz="4800" b="1" u="sng" dirty="0">
              <a:solidFill>
                <a:srgbClr val="00B050"/>
              </a:solidFill>
              <a:latin typeface="Trebuchet MS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r-HR" sz="4800" b="1" u="sng" dirty="0">
                <a:solidFill>
                  <a:srgbClr val="216BA9"/>
                </a:solidFill>
                <a:latin typeface="Trebuchet MS" pitchFamily="34" charset="0"/>
                <a:hlinkClick r:id="rId21"/>
              </a:rPr>
              <a:t>www.appcro.com</a:t>
            </a:r>
            <a:endParaRPr lang="hr-HR" sz="4800" b="1" u="sng" dirty="0">
              <a:solidFill>
                <a:srgbClr val="216BA9"/>
              </a:solidFill>
              <a:latin typeface="Trebuchet MS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r-HR" sz="4000" b="1" u="sng" dirty="0">
                <a:solidFill>
                  <a:srgbClr val="3993D0"/>
                </a:solidFill>
                <a:latin typeface="Trebuchet MS" pitchFamily="34" charset="0"/>
              </a:rPr>
              <a:t>USA – UK – CROATIA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4000" b="1" u="sng" dirty="0">
                <a:solidFill>
                  <a:srgbClr val="216BA9"/>
                </a:solidFill>
                <a:latin typeface="Trebuchet MS" pitchFamily="34" charset="0"/>
                <a:hlinkClick r:id="rId22"/>
              </a:rPr>
              <a:t>info@appcro.com</a:t>
            </a:r>
            <a:endParaRPr lang="hr-HR" sz="4000" b="1" u="sng" dirty="0">
              <a:solidFill>
                <a:srgbClr val="216BA9"/>
              </a:solidFill>
              <a:latin typeface="Trebuchet MS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hr-HR" sz="4800" b="1" u="sng" dirty="0">
              <a:solidFill>
                <a:srgbClr val="216BA9"/>
              </a:solidFill>
              <a:latin typeface="Trebuchet MS" pitchFamily="34" charset="0"/>
            </a:endParaRPr>
          </a:p>
          <a:p>
            <a:pPr lvl="0" algn="ctr">
              <a:spcBef>
                <a:spcPct val="50000"/>
              </a:spcBef>
              <a:defRPr/>
            </a:pPr>
            <a:endParaRPr lang="hr-HR" sz="4400" b="1" u="sng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18694-3C86-420F-B5A5-69ED8FC1B4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53191" y="5640730"/>
            <a:ext cx="10077206" cy="1662739"/>
          </a:xfrm>
          <a:prstGeom prst="rect">
            <a:avLst/>
          </a:prstGeom>
        </p:spPr>
      </p:pic>
      <p:pic>
        <p:nvPicPr>
          <p:cNvPr id="38" name="Slika 4">
            <a:extLst>
              <a:ext uri="{FF2B5EF4-FFF2-40B4-BE49-F238E27FC236}">
                <a16:creationId xmlns:a16="http://schemas.microsoft.com/office/drawing/2014/main" id="{AF7E4078-3AA0-4B71-B070-209D61B80B0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181228" y="233078"/>
            <a:ext cx="3690562" cy="3390450"/>
          </a:xfrm>
          <a:prstGeom prst="rect">
            <a:avLst/>
          </a:prstGeom>
        </p:spPr>
      </p:pic>
      <p:pic>
        <p:nvPicPr>
          <p:cNvPr id="40" name="Picture 4" descr="Image result for euro cloud award logo">
            <a:extLst>
              <a:ext uri="{FF2B5EF4-FFF2-40B4-BE49-F238E27FC236}">
                <a16:creationId xmlns:a16="http://schemas.microsoft.com/office/drawing/2014/main" id="{4DB362F1-681F-4233-AFF2-1B25109C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27" y="4084168"/>
            <a:ext cx="3575826" cy="3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4E9D0B-74FC-4BF9-B99F-2E39AA94B52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210400" y="8143429"/>
            <a:ext cx="3606096" cy="52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7680B3-19D4-4F53-B029-02368E863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2853624"/>
            <a:ext cx="20499401" cy="4572943"/>
          </a:xfrm>
          <a:prstGeom prst="rect">
            <a:avLst/>
          </a:prstGeom>
        </p:spPr>
      </p:pic>
      <p:sp>
        <p:nvSpPr>
          <p:cNvPr id="17" name="Pravokutnik 14">
            <a:extLst>
              <a:ext uri="{FF2B5EF4-FFF2-40B4-BE49-F238E27FC236}">
                <a16:creationId xmlns:a16="http://schemas.microsoft.com/office/drawing/2014/main" id="{3B13A449-B1A5-464F-B795-8A204EB31BF5}"/>
              </a:ext>
            </a:extLst>
          </p:cNvPr>
          <p:cNvSpPr/>
          <p:nvPr/>
        </p:nvSpPr>
        <p:spPr>
          <a:xfrm>
            <a:off x="20499401" y="1"/>
            <a:ext cx="3862149" cy="13715999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5" name="AutoShape 12"/>
          <p:cNvSpPr>
            <a:spLocks/>
          </p:cNvSpPr>
          <p:nvPr/>
        </p:nvSpPr>
        <p:spPr bwMode="auto">
          <a:xfrm>
            <a:off x="15267611" y="10942427"/>
            <a:ext cx="794468" cy="874143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31C660-FF9F-4E3D-81D2-059D0C912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4614" y="144470"/>
            <a:ext cx="2517423" cy="4412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509E2-53F3-449F-A527-A8C7BF90D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8965" y="4638952"/>
            <a:ext cx="2517422" cy="44128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424DEA-2E3E-483A-8F1D-735721819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4615" y="9196315"/>
            <a:ext cx="2517422" cy="44128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772C13-0C7B-4D36-851B-8E6BB1FDAEB5}"/>
              </a:ext>
            </a:extLst>
          </p:cNvPr>
          <p:cNvSpPr/>
          <p:nvPr/>
        </p:nvSpPr>
        <p:spPr>
          <a:xfrm>
            <a:off x="863697" y="3336746"/>
            <a:ext cx="990692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b="1" u="sng" dirty="0">
                <a:latin typeface="Calisto MT" panose="02040603050505030304" pitchFamily="18" charset="0"/>
              </a:rPr>
              <a:t>APPCRO GROUP:</a:t>
            </a:r>
            <a:r>
              <a:rPr lang="hr-HR" sz="6000" b="1" dirty="0">
                <a:latin typeface="Calisto MT" panose="02040603050505030304" pitchFamily="18" charset="0"/>
              </a:rPr>
              <a:t>   </a:t>
            </a:r>
          </a:p>
          <a:p>
            <a:r>
              <a:rPr lang="hr-HR" sz="5400" b="1" u="sng" dirty="0">
                <a:solidFill>
                  <a:srgbClr val="0070C0"/>
                </a:solidFill>
                <a:latin typeface="Calisto MT" panose="02040603050505030304" pitchFamily="18" charset="0"/>
              </a:rPr>
              <a:t>1. UK – APPCRO Ltd. </a:t>
            </a:r>
            <a:endParaRPr lang="en-US" sz="5400" b="1" u="sng" dirty="0">
              <a:solidFill>
                <a:srgbClr val="0070C0"/>
              </a:solidFill>
              <a:latin typeface="Calisto MT" panose="02040603050505030304" pitchFamily="18" charset="0"/>
            </a:endParaRPr>
          </a:p>
          <a:p>
            <a:r>
              <a:rPr lang="hr-HR" sz="5400" b="1" u="sng" dirty="0">
                <a:solidFill>
                  <a:srgbClr val="00B050"/>
                </a:solidFill>
                <a:latin typeface="Calisto MT" panose="02040603050505030304" pitchFamily="18" charset="0"/>
              </a:rPr>
              <a:t>2. USA – APPCRO Inc.</a:t>
            </a:r>
            <a:r>
              <a:rPr lang="hr-HR" sz="5400" b="1" dirty="0">
                <a:solidFill>
                  <a:srgbClr val="00B050"/>
                </a:solidFill>
                <a:latin typeface="Calisto MT" panose="02040603050505030304" pitchFamily="18" charset="0"/>
              </a:rPr>
              <a:t>      </a:t>
            </a:r>
          </a:p>
          <a:p>
            <a:r>
              <a:rPr lang="hr-HR" sz="5400" b="1" u="sng" dirty="0">
                <a:solidFill>
                  <a:srgbClr val="FFC000"/>
                </a:solidFill>
                <a:latin typeface="Calisto MT" panose="02040603050505030304" pitchFamily="18" charset="0"/>
              </a:rPr>
              <a:t>3. HR – APPCRO d.o.o.</a:t>
            </a:r>
            <a:r>
              <a:rPr lang="hr-HR" sz="5400" b="1" dirty="0">
                <a:solidFill>
                  <a:srgbClr val="FFC000"/>
                </a:solidFill>
                <a:latin typeface="Calisto MT" panose="02040603050505030304" pitchFamily="18" charset="0"/>
              </a:rPr>
              <a:t>     </a:t>
            </a:r>
            <a:r>
              <a:rPr lang="hr-HR" sz="5400" b="1" dirty="0">
                <a:solidFill>
                  <a:srgbClr val="FFC000"/>
                </a:solidFill>
              </a:rPr>
              <a:t> </a:t>
            </a:r>
            <a:r>
              <a:rPr lang="hr-HR" sz="44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8825C5-712C-4301-8EE2-927C2F4FAA3C}"/>
              </a:ext>
            </a:extLst>
          </p:cNvPr>
          <p:cNvSpPr/>
          <p:nvPr/>
        </p:nvSpPr>
        <p:spPr>
          <a:xfrm>
            <a:off x="940997" y="7798504"/>
            <a:ext cx="21235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„Worldwide </a:t>
            </a:r>
            <a:r>
              <a:rPr lang="en-US" sz="4400" dirty="0"/>
              <a:t>Internal </a:t>
            </a:r>
            <a:r>
              <a:rPr lang="hr-HR" sz="4400" dirty="0"/>
              <a:t>S</a:t>
            </a:r>
            <a:r>
              <a:rPr lang="en-US" sz="4400" dirty="0"/>
              <a:t>tuff &amp; </a:t>
            </a:r>
            <a:r>
              <a:rPr lang="hr-HR" sz="4400" dirty="0"/>
              <a:t>External C</a:t>
            </a:r>
            <a:r>
              <a:rPr lang="en-US" sz="4400" dirty="0" err="1"/>
              <a:t>ollaborators</a:t>
            </a:r>
            <a:r>
              <a:rPr lang="en-US" sz="4400" dirty="0"/>
              <a:t>: 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</a:rPr>
              <a:t>100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+ persons </a:t>
            </a:r>
            <a:r>
              <a:rPr lang="en-US" sz="3600" dirty="0"/>
              <a:t>&amp;</a:t>
            </a:r>
            <a:r>
              <a:rPr lang="en-US" sz="4400" dirty="0"/>
              <a:t> 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hr-HR" sz="4400" dirty="0" err="1">
                <a:solidFill>
                  <a:schemeClr val="tx2">
                    <a:lumMod val="75000"/>
                  </a:schemeClr>
                </a:solidFill>
              </a:rPr>
              <a:t>partners</a:t>
            </a:r>
            <a:r>
              <a:rPr lang="en-US" sz="4400" dirty="0"/>
              <a:t>.</a:t>
            </a:r>
            <a:r>
              <a:rPr lang="hr-HR" sz="4400" dirty="0"/>
              <a:t>”</a:t>
            </a:r>
            <a:r>
              <a:rPr lang="en-US" sz="4400" dirty="0"/>
              <a:t>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4A971F-8A7C-465B-8936-98A3B11D5220}"/>
              </a:ext>
            </a:extLst>
          </p:cNvPr>
          <p:cNvSpPr/>
          <p:nvPr/>
        </p:nvSpPr>
        <p:spPr>
          <a:xfrm>
            <a:off x="892872" y="1694117"/>
            <a:ext cx="21235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„</a:t>
            </a:r>
            <a:r>
              <a:rPr lang="hr-HR" sz="5400" b="1" dirty="0">
                <a:solidFill>
                  <a:schemeClr val="tx2">
                    <a:lumMod val="75000"/>
                  </a:schemeClr>
                </a:solidFill>
              </a:rPr>
              <a:t>25+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4400" dirty="0"/>
              <a:t>Software Solutions – </a:t>
            </a:r>
            <a:r>
              <a:rPr lang="hr-HR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4400" dirty="0"/>
              <a:t>ISO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dirty="0"/>
              <a:t>Certifications</a:t>
            </a:r>
            <a:r>
              <a:rPr lang="hr-HR" sz="4400" dirty="0"/>
              <a:t> – </a:t>
            </a:r>
            <a:r>
              <a:rPr lang="hr-HR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hr-HR" sz="4400" dirty="0"/>
              <a:t> Software </a:t>
            </a:r>
            <a:r>
              <a:rPr lang="hr-HR" sz="4400" dirty="0" err="1"/>
              <a:t>Awards</a:t>
            </a:r>
            <a:r>
              <a:rPr lang="hr-HR" sz="4400" dirty="0"/>
              <a:t> – </a:t>
            </a:r>
            <a:r>
              <a:rPr lang="hr-HR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hr-HR" sz="4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4400" dirty="0"/>
              <a:t>Companies.”</a:t>
            </a:r>
            <a:r>
              <a:rPr lang="en-US" sz="4400" dirty="0"/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F890F-AD8D-4477-B5B8-DC5CB6E8F019}"/>
              </a:ext>
            </a:extLst>
          </p:cNvPr>
          <p:cNvSpPr txBox="1"/>
          <p:nvPr/>
        </p:nvSpPr>
        <p:spPr>
          <a:xfrm>
            <a:off x="940998" y="342588"/>
            <a:ext cx="1728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u="sng" noProof="1">
                <a:solidFill>
                  <a:schemeClr val="tx2">
                    <a:lumMod val="75000"/>
                  </a:schemeClr>
                </a:solidFill>
                <a:latin typeface="+mj-lt"/>
                <a:cs typeface="Roboto Black"/>
              </a:rPr>
              <a:t>Company Info</a:t>
            </a:r>
            <a:endParaRPr lang="en-US" sz="6000" u="sng" dirty="0">
              <a:solidFill>
                <a:schemeClr val="tx2">
                  <a:lumMod val="75000"/>
                </a:schemeClr>
              </a:solidFill>
              <a:latin typeface="+mj-lt"/>
              <a:cs typeface="Roboto Black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375B8B-588B-426B-BE06-C43DC575D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0428" y="560183"/>
            <a:ext cx="4762500" cy="847725"/>
          </a:xfrm>
          <a:prstGeom prst="rect">
            <a:avLst/>
          </a:prstGeom>
        </p:spPr>
      </p:pic>
      <p:pic>
        <p:nvPicPr>
          <p:cNvPr id="26" name="Picture 4" descr="Image result for euro cloud award logo">
            <a:extLst>
              <a:ext uri="{FF2B5EF4-FFF2-40B4-BE49-F238E27FC236}">
                <a16:creationId xmlns:a16="http://schemas.microsoft.com/office/drawing/2014/main" id="{43B633F4-ED86-4A6E-BB5D-4B6996FC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732" y="3182106"/>
            <a:ext cx="3862149" cy="38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nfo-novitas.hr/oagheegl/2013/01/it-services-700x410-600x360.jpg">
            <a:extLst>
              <a:ext uri="{FF2B5EF4-FFF2-40B4-BE49-F238E27FC236}">
                <a16:creationId xmlns:a16="http://schemas.microsoft.com/office/drawing/2014/main" id="{63016D84-ED35-4838-B3CD-8E41880A7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8" y="8989637"/>
            <a:ext cx="7118846" cy="42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BBE1B-4F71-4B65-8472-A141F8287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3708" y="8852528"/>
            <a:ext cx="10669692" cy="45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4">
            <a:extLst>
              <a:ext uri="{FF2B5EF4-FFF2-40B4-BE49-F238E27FC236}">
                <a16:creationId xmlns:a16="http://schemas.microsoft.com/office/drawing/2014/main" id="{3B13A449-B1A5-464F-B795-8A204EB31BF5}"/>
              </a:ext>
            </a:extLst>
          </p:cNvPr>
          <p:cNvSpPr/>
          <p:nvPr/>
        </p:nvSpPr>
        <p:spPr>
          <a:xfrm>
            <a:off x="20499401" y="1"/>
            <a:ext cx="3862149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5" name="AutoShape 12"/>
          <p:cNvSpPr>
            <a:spLocks/>
          </p:cNvSpPr>
          <p:nvPr/>
        </p:nvSpPr>
        <p:spPr bwMode="auto">
          <a:xfrm>
            <a:off x="15267611" y="10865685"/>
            <a:ext cx="794468" cy="874143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0998" y="342588"/>
            <a:ext cx="1728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u="sng" noProof="1">
                <a:solidFill>
                  <a:schemeClr val="tx2">
                    <a:lumMod val="75000"/>
                  </a:schemeClr>
                </a:solidFill>
                <a:latin typeface="+mj-lt"/>
                <a:cs typeface="Roboto Black"/>
              </a:rPr>
              <a:t>Company References</a:t>
            </a:r>
            <a:endParaRPr lang="en-US" sz="6000" u="sng" dirty="0">
              <a:solidFill>
                <a:schemeClr val="tx2">
                  <a:lumMod val="75000"/>
                </a:schemeClr>
              </a:solidFill>
              <a:latin typeface="+mj-lt"/>
              <a:cs typeface="Roboto Black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918919A-DAE5-435B-8C8F-B3A7B76F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614" y="144470"/>
            <a:ext cx="2517423" cy="44128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FE2E80-DB26-41CD-BC0D-CF29B043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965" y="4638952"/>
            <a:ext cx="2517422" cy="44128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126A25-93ED-4D81-8F7F-2AF4041B9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4615" y="9196315"/>
            <a:ext cx="2517422" cy="4412893"/>
          </a:xfrm>
          <a:prstGeom prst="rect">
            <a:avLst/>
          </a:prstGeom>
        </p:spPr>
      </p:pic>
      <p:pic>
        <p:nvPicPr>
          <p:cNvPr id="1026" name="Picture 2" descr="https://en.info-novitas.hr/uloasoaf/2021/07/Klara-logo.png">
            <a:extLst>
              <a:ext uri="{FF2B5EF4-FFF2-40B4-BE49-F238E27FC236}">
                <a16:creationId xmlns:a16="http://schemas.microsoft.com/office/drawing/2014/main" id="{0F0A2A07-8232-4923-96C4-11EE1FA2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89" y="4360711"/>
            <a:ext cx="3439420" cy="13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.info-novitas.hr/uloasoaf/2021/07/Leisurecom-logo-v3-286x160.png">
            <a:extLst>
              <a:ext uri="{FF2B5EF4-FFF2-40B4-BE49-F238E27FC236}">
                <a16:creationId xmlns:a16="http://schemas.microsoft.com/office/drawing/2014/main" id="{4C6B859D-660A-4A80-AFD9-A965CFF32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25" y="4001238"/>
            <a:ext cx="3502370" cy="19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.info-novitas.hr/uloasoaf/2019/12/OverseasLogo-3-286x115.png">
            <a:extLst>
              <a:ext uri="{FF2B5EF4-FFF2-40B4-BE49-F238E27FC236}">
                <a16:creationId xmlns:a16="http://schemas.microsoft.com/office/drawing/2014/main" id="{970BBB15-A2F0-4B7A-9FBD-7F5C8266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488" y="6716638"/>
            <a:ext cx="3664346" cy="14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.info-novitas.hr/uloasoaf/2019/04/Luka-Zadar-logo.png">
            <a:extLst>
              <a:ext uri="{FF2B5EF4-FFF2-40B4-BE49-F238E27FC236}">
                <a16:creationId xmlns:a16="http://schemas.microsoft.com/office/drawing/2014/main" id="{AB340E19-6726-4842-81AB-DE098A82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98" y="8941198"/>
            <a:ext cx="3496166" cy="12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.info-novitas.hr/uloasoaf/2013/09/Jadrolinija-logo-1-286x160.jpg">
            <a:extLst>
              <a:ext uri="{FF2B5EF4-FFF2-40B4-BE49-F238E27FC236}">
                <a16:creationId xmlns:a16="http://schemas.microsoft.com/office/drawing/2014/main" id="{71796871-41D5-4D5F-9069-42D46757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84" y="1889252"/>
            <a:ext cx="3477880" cy="19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.info-novitas.hr/uloasoaf/2013/09/Inspecto-logo-200x160.png">
            <a:extLst>
              <a:ext uri="{FF2B5EF4-FFF2-40B4-BE49-F238E27FC236}">
                <a16:creationId xmlns:a16="http://schemas.microsoft.com/office/drawing/2014/main" id="{3D46F4F1-C861-4B76-A451-0962BC4F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68" y="1707456"/>
            <a:ext cx="3204194" cy="25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.info-novitas.hr/uloasoaf/2020/06/Inter-solutio-logo-286x158.jpg">
            <a:extLst>
              <a:ext uri="{FF2B5EF4-FFF2-40B4-BE49-F238E27FC236}">
                <a16:creationId xmlns:a16="http://schemas.microsoft.com/office/drawing/2014/main" id="{30224AE2-7C7D-4FC9-A819-249E9C57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65" y="10393093"/>
            <a:ext cx="4166041" cy="23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.info-novitas.hr/uloasoaf/2017/06/Stanko-logo-1.png">
            <a:extLst>
              <a:ext uri="{FF2B5EF4-FFF2-40B4-BE49-F238E27FC236}">
                <a16:creationId xmlns:a16="http://schemas.microsoft.com/office/drawing/2014/main" id="{73B2ECF6-2882-4743-A876-3E328C94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835" y="10580584"/>
            <a:ext cx="2131220" cy="21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en.info-novitas.hr/uloasoaf/2013/09/BKS_bank_5.png">
            <a:extLst>
              <a:ext uri="{FF2B5EF4-FFF2-40B4-BE49-F238E27FC236}">
                <a16:creationId xmlns:a16="http://schemas.microsoft.com/office/drawing/2014/main" id="{DB16F723-2F86-4AF8-9321-A310494C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246" y="6758663"/>
            <a:ext cx="4098087" cy="13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en.info-novitas.hr/uloasoaf/2020/06/UPI-logo-v2-286x160.png">
            <a:extLst>
              <a:ext uri="{FF2B5EF4-FFF2-40B4-BE49-F238E27FC236}">
                <a16:creationId xmlns:a16="http://schemas.microsoft.com/office/drawing/2014/main" id="{15E47C48-D5E2-4FE4-9043-DAF26622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666" y="10804244"/>
            <a:ext cx="3034432" cy="16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.info-novitas.hr/uloasoaf/2013/12/k-index-3.png">
            <a:extLst>
              <a:ext uri="{FF2B5EF4-FFF2-40B4-BE49-F238E27FC236}">
                <a16:creationId xmlns:a16="http://schemas.microsoft.com/office/drawing/2014/main" id="{4C3C4586-18E5-4ECB-B5B0-78A28E11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69" y="10958225"/>
            <a:ext cx="4405906" cy="140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en.info-novitas.hr/uloasoaf/2014/11/geobrugg.gif">
            <a:extLst>
              <a:ext uri="{FF2B5EF4-FFF2-40B4-BE49-F238E27FC236}">
                <a16:creationId xmlns:a16="http://schemas.microsoft.com/office/drawing/2014/main" id="{F171D459-F4C0-456A-A97A-83CC472E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8" y="8035545"/>
            <a:ext cx="4089688" cy="27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rimcast LLC">
            <a:extLst>
              <a:ext uri="{FF2B5EF4-FFF2-40B4-BE49-F238E27FC236}">
                <a16:creationId xmlns:a16="http://schemas.microsoft.com/office/drawing/2014/main" id="{00B5B5BD-396B-4F10-8E2B-35F7C5DE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28" y="8559059"/>
            <a:ext cx="5586700" cy="178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Equus Branding LLC">
            <a:extLst>
              <a:ext uri="{FF2B5EF4-FFF2-40B4-BE49-F238E27FC236}">
                <a16:creationId xmlns:a16="http://schemas.microsoft.com/office/drawing/2014/main" id="{543F310C-6339-4124-B303-443B44178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47" y="3872407"/>
            <a:ext cx="5635022" cy="18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lexi Consulting">
            <a:extLst>
              <a:ext uri="{FF2B5EF4-FFF2-40B4-BE49-F238E27FC236}">
                <a16:creationId xmlns:a16="http://schemas.microsoft.com/office/drawing/2014/main" id="{E52F6BFC-37CB-4F03-8432-3BB0C6F6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87" y="8589529"/>
            <a:ext cx="5025509" cy="16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77118-D962-4D97-AD27-15024508F3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16708" y="2263752"/>
            <a:ext cx="4913618" cy="1015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AD77E-642B-41E8-A4A7-6273EFDC253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99065" y="6074078"/>
            <a:ext cx="4118386" cy="19402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61803B-17A7-46D2-B29A-1F6A2A2151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034256" y="2524239"/>
            <a:ext cx="4842336" cy="3118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E2D2AB-AA31-4AE7-B4AC-774A0B718B6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320428" y="560183"/>
            <a:ext cx="4762500" cy="847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8772E1-9370-49E5-9B07-BF929C45ECA7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360" y="6463842"/>
            <a:ext cx="3664346" cy="1571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7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61C25C-D1BF-4B71-A791-684BC5165228}"/>
              </a:ext>
            </a:extLst>
          </p:cNvPr>
          <p:cNvSpPr/>
          <p:nvPr/>
        </p:nvSpPr>
        <p:spPr>
          <a:xfrm>
            <a:off x="2958343" y="2043950"/>
            <a:ext cx="15329647" cy="3429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ravokutnik 14">
            <a:extLst>
              <a:ext uri="{FF2B5EF4-FFF2-40B4-BE49-F238E27FC236}">
                <a16:creationId xmlns:a16="http://schemas.microsoft.com/office/drawing/2014/main" id="{3B13A449-B1A5-464F-B795-8A204EB31BF5}"/>
              </a:ext>
            </a:extLst>
          </p:cNvPr>
          <p:cNvSpPr/>
          <p:nvPr/>
        </p:nvSpPr>
        <p:spPr>
          <a:xfrm>
            <a:off x="20499401" y="1"/>
            <a:ext cx="3862149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40998" y="342588"/>
            <a:ext cx="1728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u="sng" noProof="1">
                <a:solidFill>
                  <a:schemeClr val="tx2">
                    <a:lumMod val="75000"/>
                  </a:schemeClr>
                </a:solidFill>
                <a:latin typeface="+mj-lt"/>
                <a:cs typeface="Roboto Black"/>
              </a:rPr>
              <a:t>Products &amp; Solutions</a:t>
            </a:r>
            <a:endParaRPr lang="en-US" sz="6000" u="sng" dirty="0">
              <a:solidFill>
                <a:schemeClr val="tx2">
                  <a:lumMod val="75000"/>
                </a:schemeClr>
              </a:solidFill>
              <a:latin typeface="+mj-lt"/>
              <a:cs typeface="Roboto Black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918919A-DAE5-435B-8C8F-B3A7B76F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614" y="144470"/>
            <a:ext cx="2517423" cy="44128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FE2E80-DB26-41CD-BC0D-CF29B043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965" y="4638952"/>
            <a:ext cx="2517422" cy="44128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4126A25-93ED-4D81-8F7F-2AF4041B9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4615" y="9196315"/>
            <a:ext cx="2517422" cy="4412893"/>
          </a:xfrm>
          <a:prstGeom prst="rect">
            <a:avLst/>
          </a:prstGeom>
        </p:spPr>
      </p:pic>
      <p:pic>
        <p:nvPicPr>
          <p:cNvPr id="3074" name="Picture 2" descr="https://en.info-novitas.hr/uloasoaf/2020/11/GDPR-Manager-logo-white-600x360.png">
            <a:extLst>
              <a:ext uri="{FF2B5EF4-FFF2-40B4-BE49-F238E27FC236}">
                <a16:creationId xmlns:a16="http://schemas.microsoft.com/office/drawing/2014/main" id="{D5B5EC17-F037-4A6C-8262-8613F2A0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6" y="9509937"/>
            <a:ext cx="5993821" cy="35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.info-novitas.hr/uloasoaf/2013/01/IN-CMS-slika.png">
            <a:extLst>
              <a:ext uri="{FF2B5EF4-FFF2-40B4-BE49-F238E27FC236}">
                <a16:creationId xmlns:a16="http://schemas.microsoft.com/office/drawing/2014/main" id="{4F56A6B6-B9AE-4336-A934-F973FAAA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733" y="9589216"/>
            <a:ext cx="5183155" cy="31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F57F43-55DE-41A5-8CF5-67C6130DE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2459" y="6685190"/>
            <a:ext cx="5815851" cy="1885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D7F976-0E84-4205-B0BF-3A9FCFC3E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7513" y="9394971"/>
            <a:ext cx="4702126" cy="3498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26442B-4243-42B3-99A9-EC64B3EF9C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0428" y="560183"/>
            <a:ext cx="4762500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250DC-273A-4841-BA82-8484D577C6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9320" y="2555624"/>
            <a:ext cx="13621631" cy="22475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87E518-B052-4509-BBCD-19AF3F4567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3792" y="6160328"/>
            <a:ext cx="5815850" cy="2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4">
            <a:extLst>
              <a:ext uri="{FF2B5EF4-FFF2-40B4-BE49-F238E27FC236}">
                <a16:creationId xmlns:a16="http://schemas.microsoft.com/office/drawing/2014/main" id="{9FC2E4B0-35DB-4C14-94E9-CC2FC63C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1228" y="233078"/>
            <a:ext cx="3690562" cy="3390450"/>
          </a:xfrm>
          <a:prstGeom prst="rect">
            <a:avLst/>
          </a:prstGeom>
        </p:spPr>
      </p:pic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4" descr="Image result for euro cloud award logo">
            <a:extLst>
              <a:ext uri="{FF2B5EF4-FFF2-40B4-BE49-F238E27FC236}">
                <a16:creationId xmlns:a16="http://schemas.microsoft.com/office/drawing/2014/main" id="{B698EDE1-EDC0-4334-9D3C-ECA67848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27" y="4084168"/>
            <a:ext cx="3575826" cy="3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4C1327-DCA7-4DA7-A7BC-CC3DE9EFA25B}"/>
              </a:ext>
            </a:extLst>
          </p:cNvPr>
          <p:cNvGrpSpPr/>
          <p:nvPr/>
        </p:nvGrpSpPr>
        <p:grpSpPr>
          <a:xfrm>
            <a:off x="291822" y="12344290"/>
            <a:ext cx="19120128" cy="984846"/>
            <a:chOff x="326328" y="10012286"/>
            <a:chExt cx="18152992" cy="984846"/>
          </a:xfrm>
        </p:grpSpPr>
        <p:pic>
          <p:nvPicPr>
            <p:cNvPr id="27" name="Picture 10" descr="https://www.infinityecm.com/assets/global/pages/presentation/aktivnosti-2.png">
              <a:extLst>
                <a:ext uri="{FF2B5EF4-FFF2-40B4-BE49-F238E27FC236}">
                  <a16:creationId xmlns:a16="http://schemas.microsoft.com/office/drawing/2014/main" id="{FCEC27D3-5F60-48DC-A8A4-A2B8BD86F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4" y="100326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2" descr="https://www.infinityecm.com/assets/global/pages/presentation/CORE2.png">
              <a:extLst>
                <a:ext uri="{FF2B5EF4-FFF2-40B4-BE49-F238E27FC236}">
                  <a16:creationId xmlns:a16="http://schemas.microsoft.com/office/drawing/2014/main" id="{B9210FB4-B251-45E2-B9B2-82E384144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28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" descr="https://www.infinityecm.com/assets/global/pages/presentation/prdaj-aktiv_3.png">
              <a:extLst>
                <a:ext uri="{FF2B5EF4-FFF2-40B4-BE49-F238E27FC236}">
                  <a16:creationId xmlns:a16="http://schemas.microsoft.com/office/drawing/2014/main" id="{53FDD20C-16A8-4B20-B0C9-6A436A334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82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6" descr="https://www.infinityecm.com/assets/global/pages/presentation/ugovaranje_2.png">
              <a:extLst>
                <a:ext uri="{FF2B5EF4-FFF2-40B4-BE49-F238E27FC236}">
                  <a16:creationId xmlns:a16="http://schemas.microsoft.com/office/drawing/2014/main" id="{C8DE88ED-EDE6-49EA-B744-E5A509A98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65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https://www.infinityecm.com/assets/global/pages/presentation/proizvodi.png">
              <a:extLst>
                <a:ext uri="{FF2B5EF4-FFF2-40B4-BE49-F238E27FC236}">
                  <a16:creationId xmlns:a16="http://schemas.microsoft.com/office/drawing/2014/main" id="{3E45AB90-F653-48C7-95A1-8C77D4B94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80" y="1004279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0" descr="https://www.infinityecm.com/assets/global/pages/presentation/service-desk.png">
              <a:extLst>
                <a:ext uri="{FF2B5EF4-FFF2-40B4-BE49-F238E27FC236}">
                  <a16:creationId xmlns:a16="http://schemas.microsoft.com/office/drawing/2014/main" id="{632C5794-7CC6-4A7D-9EC8-F58ECABA5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295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8" descr="https://www.infinityecm.com/assets/global/pages/presentation/uredsko_2.png">
              <a:extLst>
                <a:ext uri="{FF2B5EF4-FFF2-40B4-BE49-F238E27FC236}">
                  <a16:creationId xmlns:a16="http://schemas.microsoft.com/office/drawing/2014/main" id="{442B35CA-64E3-4DD9-890F-F8C3B9F38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630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0" descr="https://www.infinityecm.com/assets/global/pages/presentation/imovina_2.png">
              <a:extLst>
                <a:ext uri="{FF2B5EF4-FFF2-40B4-BE49-F238E27FC236}">
                  <a16:creationId xmlns:a16="http://schemas.microsoft.com/office/drawing/2014/main" id="{578085EA-5EC8-44A1-AD58-59690D19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6707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2" descr="https://www.infinityecm.com/assets/global/pages/presentation/ra%C4%8Duni_2.png">
              <a:extLst>
                <a:ext uri="{FF2B5EF4-FFF2-40B4-BE49-F238E27FC236}">
                  <a16:creationId xmlns:a16="http://schemas.microsoft.com/office/drawing/2014/main" id="{6DDE3CCB-8690-4130-81E7-96EEEA2EB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785" y="1003361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4" descr="https://www.infinityecm.com/assets/global/pages/presentation/intranet.png">
              <a:extLst>
                <a:ext uri="{FF2B5EF4-FFF2-40B4-BE49-F238E27FC236}">
                  <a16:creationId xmlns:a16="http://schemas.microsoft.com/office/drawing/2014/main" id="{6C68A2CF-0C08-4E87-BB1D-8DB190682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862" y="1001800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8" descr="https://www.infinityecm.com/assets/global/pages/presentation/predl-notifikacija.png">
              <a:extLst>
                <a:ext uri="{FF2B5EF4-FFF2-40B4-BE49-F238E27FC236}">
                  <a16:creationId xmlns:a16="http://schemas.microsoft.com/office/drawing/2014/main" id="{AA3CD00D-0822-4E2A-81B4-7D6AA1E8E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820" y="10022049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2" descr="https://www.infinityecm.com/assets/global/pages/presentation/kontakt-centar.png">
              <a:extLst>
                <a:ext uri="{FF2B5EF4-FFF2-40B4-BE49-F238E27FC236}">
                  <a16:creationId xmlns:a16="http://schemas.microsoft.com/office/drawing/2014/main" id="{133796E3-2664-4B1E-9B0B-4A84DE298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95" y="1002914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4" descr="https://www.infinityecm.com/assets/global/pages/presentation/360-pogled.png">
              <a:extLst>
                <a:ext uri="{FF2B5EF4-FFF2-40B4-BE49-F238E27FC236}">
                  <a16:creationId xmlns:a16="http://schemas.microsoft.com/office/drawing/2014/main" id="{0455AC9D-6B26-4D68-B8EC-4B3331139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744" y="1002158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6" descr="https://www.infinityecm.com/assets/global/pages/presentation/upravljanje-datot.png">
              <a:extLst>
                <a:ext uri="{FF2B5EF4-FFF2-40B4-BE49-F238E27FC236}">
                  <a16:creationId xmlns:a16="http://schemas.microsoft.com/office/drawing/2014/main" id="{43488477-CD30-44C4-902A-E6BC4711B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049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6" descr="https://www.infinityecm.com/assets/global/pages/presentation/gdpr_2.png">
              <a:extLst>
                <a:ext uri="{FF2B5EF4-FFF2-40B4-BE49-F238E27FC236}">
                  <a16:creationId xmlns:a16="http://schemas.microsoft.com/office/drawing/2014/main" id="{D1A2FD96-DDE4-42EA-9C85-DD25A3928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41" y="1001228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6">
            <a:extLst>
              <a:ext uri="{FF2B5EF4-FFF2-40B4-BE49-F238E27FC236}">
                <a16:creationId xmlns:a16="http://schemas.microsoft.com/office/drawing/2014/main" id="{1C2C8D76-82BE-4312-93A3-57F658B8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665" y="7314917"/>
            <a:ext cx="9146402" cy="23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600" b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Introduction to: APPCRO BMS</a:t>
            </a:r>
            <a:r>
              <a:rPr kumimoji="0" lang="hr-HR" sz="66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platform</a:t>
            </a:r>
          </a:p>
          <a:p>
            <a:pPr marL="0" marR="0" lvl="0" indent="0" algn="ctr" defTabSz="108863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66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B6CE33F-3D41-4F90-9CC0-97FAA2444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0167" y="8010553"/>
            <a:ext cx="1019175" cy="69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32A9D-B224-4BAC-BFA5-B8B8993579A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555" y="-77"/>
            <a:ext cx="19610549" cy="705462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3B558F5-F7E8-4F1C-A023-E2DE9514895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78515" y="10164270"/>
            <a:ext cx="16495855" cy="1987452"/>
          </a:xfrm>
          <a:prstGeom prst="rect">
            <a:avLst/>
          </a:prstGeom>
        </p:spPr>
      </p:pic>
      <p:sp>
        <p:nvSpPr>
          <p:cNvPr id="43" name="Pravokutnik 14">
            <a:extLst>
              <a:ext uri="{FF2B5EF4-FFF2-40B4-BE49-F238E27FC236}">
                <a16:creationId xmlns:a16="http://schemas.microsoft.com/office/drawing/2014/main" id="{E09DB165-6BDC-4469-8397-A7E351540056}"/>
              </a:ext>
            </a:extLst>
          </p:cNvPr>
          <p:cNvSpPr/>
          <p:nvPr/>
        </p:nvSpPr>
        <p:spPr>
          <a:xfrm>
            <a:off x="19646496" y="-77"/>
            <a:ext cx="4702660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0DCCF-0923-47C3-BA03-CB42BEB31C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431667" y="6949914"/>
            <a:ext cx="3010252" cy="2415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470EA-94ED-4978-8ECF-FB26F9D2CC7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210400" y="8143429"/>
            <a:ext cx="3606096" cy="52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8CFD2-D737-4EFD-8326-88EF48BB7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9" y="314881"/>
            <a:ext cx="21379948" cy="13383185"/>
          </a:xfrm>
          <a:prstGeom prst="rect">
            <a:avLst/>
          </a:prstGeom>
        </p:spPr>
      </p:pic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ravokutnik 14">
            <a:extLst>
              <a:ext uri="{FF2B5EF4-FFF2-40B4-BE49-F238E27FC236}">
                <a16:creationId xmlns:a16="http://schemas.microsoft.com/office/drawing/2014/main" id="{F00DAEFC-6087-4D85-9ED3-04ED8DC0DE9B}"/>
              </a:ext>
            </a:extLst>
          </p:cNvPr>
          <p:cNvSpPr/>
          <p:nvPr/>
        </p:nvSpPr>
        <p:spPr>
          <a:xfrm>
            <a:off x="22635007" y="17934"/>
            <a:ext cx="1771556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ravokutnik 14">
            <a:extLst>
              <a:ext uri="{FF2B5EF4-FFF2-40B4-BE49-F238E27FC236}">
                <a16:creationId xmlns:a16="http://schemas.microsoft.com/office/drawing/2014/main" id="{41C65AE2-E04E-49DD-BBDE-C7FD535FE894}"/>
              </a:ext>
            </a:extLst>
          </p:cNvPr>
          <p:cNvSpPr/>
          <p:nvPr/>
        </p:nvSpPr>
        <p:spPr>
          <a:xfrm>
            <a:off x="0" y="1"/>
            <a:ext cx="1255059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4" descr="Image result for euro cloud award logo">
            <a:extLst>
              <a:ext uri="{FF2B5EF4-FFF2-40B4-BE49-F238E27FC236}">
                <a16:creationId xmlns:a16="http://schemas.microsoft.com/office/drawing/2014/main" id="{B698EDE1-EDC0-4334-9D3C-ECA67848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225" y="9785467"/>
            <a:ext cx="3575826" cy="3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2BDF04A-E516-46C9-BA65-79498FE7C726}"/>
              </a:ext>
            </a:extLst>
          </p:cNvPr>
          <p:cNvSpPr txBox="1"/>
          <p:nvPr/>
        </p:nvSpPr>
        <p:spPr>
          <a:xfrm>
            <a:off x="537874" y="168630"/>
            <a:ext cx="18145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u="sng" dirty="0">
                <a:solidFill>
                  <a:schemeClr val="accent1">
                    <a:lumMod val="75000"/>
                  </a:schemeClr>
                </a:solidFill>
                <a:cs typeface="Roboto Black"/>
              </a:rPr>
              <a:t>APPCRO BMS platform – </a:t>
            </a:r>
            <a:r>
              <a:rPr lang="en-US" sz="6000" u="sng" dirty="0">
                <a:solidFill>
                  <a:schemeClr val="accent1">
                    <a:lumMod val="75000"/>
                  </a:schemeClr>
                </a:solidFill>
                <a:cs typeface="Roboto Black"/>
              </a:rPr>
              <a:t>Main</a:t>
            </a:r>
            <a:r>
              <a:rPr lang="hr-HR" sz="6000" u="sng" dirty="0">
                <a:solidFill>
                  <a:schemeClr val="accent1">
                    <a:lumMod val="75000"/>
                  </a:schemeClr>
                </a:solidFill>
                <a:cs typeface="Roboto Black"/>
              </a:rPr>
              <a:t> software </a:t>
            </a:r>
            <a:r>
              <a:rPr lang="en-US" sz="6000" u="sng" dirty="0">
                <a:solidFill>
                  <a:schemeClr val="accent1">
                    <a:lumMod val="75000"/>
                  </a:schemeClr>
                </a:solidFill>
                <a:cs typeface="Roboto Black"/>
              </a:rPr>
              <a:t>advantages</a:t>
            </a:r>
            <a:r>
              <a:rPr lang="hr-HR" sz="6000" u="sng" dirty="0">
                <a:solidFill>
                  <a:schemeClr val="accent1">
                    <a:lumMod val="75000"/>
                  </a:schemeClr>
                </a:solidFill>
                <a:cs typeface="Roboto Black"/>
              </a:rPr>
              <a:t>:</a:t>
            </a:r>
            <a:endParaRPr lang="en-US" sz="6000" u="sng" dirty="0">
              <a:solidFill>
                <a:schemeClr val="accent1">
                  <a:lumMod val="75000"/>
                </a:schemeClr>
              </a:solidFill>
              <a:cs typeface="Roboto Black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2CC77D2D-B722-41EB-BE58-F96C080D4BD1}"/>
              </a:ext>
            </a:extLst>
          </p:cNvPr>
          <p:cNvSpPr txBox="1">
            <a:spLocks/>
          </p:cNvSpPr>
          <p:nvPr/>
        </p:nvSpPr>
        <p:spPr>
          <a:xfrm>
            <a:off x="537874" y="1171734"/>
            <a:ext cx="18679084" cy="110959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>
                <a:solidFill>
                  <a:schemeClr val="tx1"/>
                </a:solidFill>
                <a:latin typeface="+mn-lt"/>
                <a:cs typeface="Roboto Light"/>
              </a:rPr>
              <a:t>Out </a:t>
            </a:r>
            <a:r>
              <a:rPr lang="en-GB" sz="3200" b="1" dirty="0">
                <a:solidFill>
                  <a:schemeClr val="tx1"/>
                </a:solidFill>
                <a:latin typeface="+mn-lt"/>
                <a:cs typeface="Roboto Light"/>
              </a:rPr>
              <a:t>of</a:t>
            </a:r>
            <a:r>
              <a:rPr lang="hr-HR" sz="3200" b="1" dirty="0">
                <a:solidFill>
                  <a:schemeClr val="tx1"/>
                </a:solidFill>
                <a:latin typeface="+mn-lt"/>
                <a:cs typeface="Roboto Light"/>
              </a:rPr>
              <a:t> the box Cloud SaaS </a:t>
            </a:r>
            <a:r>
              <a:rPr lang="en-US" sz="3200" b="1" dirty="0">
                <a:solidFill>
                  <a:schemeClr val="tx1"/>
                </a:solidFill>
                <a:latin typeface="+mn-lt"/>
                <a:cs typeface="Roboto Light"/>
              </a:rPr>
              <a:t>or</a:t>
            </a:r>
            <a:r>
              <a:rPr lang="hr-HR" sz="3200" b="1" dirty="0">
                <a:solidFill>
                  <a:schemeClr val="tx1"/>
                </a:solidFill>
                <a:latin typeface="+mn-lt"/>
                <a:cs typeface="Roboto Light"/>
              </a:rPr>
              <a:t> On-Premise (</a:t>
            </a:r>
            <a:r>
              <a:rPr lang="en-US" sz="3200" b="1" dirty="0">
                <a:solidFill>
                  <a:schemeClr val="tx1"/>
                </a:solidFill>
                <a:latin typeface="+mn-lt"/>
                <a:cs typeface="Roboto Light"/>
              </a:rPr>
              <a:t>local</a:t>
            </a:r>
            <a:r>
              <a:rPr lang="hr-HR" sz="3200" b="1" dirty="0">
                <a:solidFill>
                  <a:schemeClr val="tx1"/>
                </a:solidFill>
                <a:latin typeface="+mn-lt"/>
                <a:cs typeface="Roboto Light"/>
              </a:rPr>
              <a:t>) 23 in 1 Business Management Software (BMS).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Multifunctional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fully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modular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web based platform solution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with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23 sub-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systems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&amp; 250+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modules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Consolidates, optimizes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reduces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(number &amp;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cost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) and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improve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company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software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infrastructure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Multilingual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(16+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languages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) &amp;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globally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available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over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Cloud SaaS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or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official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APPCRO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local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partners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Supports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,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improve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extend more than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50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business processes in every kind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of global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organization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fully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responsive software solution (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easy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to use on desktop, tablet and smartphone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mobile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devices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Easy integrations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&amp;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extensions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for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different software products (ERP,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HRM, PLM, WMS, CRM)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.</a:t>
            </a:r>
            <a:endParaRPr lang="hr-HR" sz="3200" b="1" dirty="0">
              <a:solidFill>
                <a:schemeClr val="tx1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Different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platform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versions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are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suitable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for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any kind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small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middle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big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global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organizations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>
                <a:solidFill>
                  <a:schemeClr val="tx1"/>
                </a:solidFill>
                <a:latin typeface="+mn-lt"/>
              </a:rPr>
              <a:t>The platform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include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these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solutions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: CRM, DMS, ECM, RMS, ERP, BPM, CMS, ITSM, EAM, KMS, GRC, PM.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Flexible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enterprise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architecture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based on Web API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services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with the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ability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of plug-in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modules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and apps.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b="1" dirty="0">
                <a:solidFill>
                  <a:schemeClr val="tx1"/>
                </a:solidFill>
                <a:latin typeface="+mn-lt"/>
              </a:rPr>
              <a:t>Multi-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company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support &amp; multi-org model (one system can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be used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many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group-related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companies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).</a:t>
            </a:r>
            <a:endParaRPr lang="hr-HR" sz="3200" dirty="0">
              <a:solidFill>
                <a:schemeClr val="tx1"/>
              </a:solidFill>
              <a:latin typeface="+mn-lt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U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p to 30% increase in work productivity (better task management, collaboration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and work records, 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verifications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document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approvals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digitization of documents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templates, portals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easy 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online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availability)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.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chemeClr val="tx1"/>
                </a:solidFill>
                <a:latin typeface="+mn-lt"/>
              </a:rPr>
              <a:t>Microsoft based solution (On-prem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requires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MS Win App. Server, MS SQL Express, no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extra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 MS CAL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licenses</a:t>
            </a:r>
            <a:r>
              <a:rPr lang="hr-HR" sz="32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Fast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easy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digital process transformation (fast 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1-3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months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implementation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simple API integration</a:t>
            </a:r>
            <a:r>
              <a:rPr lang="hr-HR" sz="3200" b="1" dirty="0">
                <a:solidFill>
                  <a:schemeClr val="tx1"/>
                </a:solidFill>
                <a:latin typeface="+mn-lt"/>
              </a:rPr>
              <a:t>).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02F3B9-F201-45A8-B8E7-667FCEF4FCA4}"/>
              </a:ext>
            </a:extLst>
          </p:cNvPr>
          <p:cNvGrpSpPr/>
          <p:nvPr/>
        </p:nvGrpSpPr>
        <p:grpSpPr>
          <a:xfrm>
            <a:off x="291822" y="12344290"/>
            <a:ext cx="19120128" cy="984846"/>
            <a:chOff x="326328" y="10012286"/>
            <a:chExt cx="18152992" cy="984846"/>
          </a:xfrm>
        </p:grpSpPr>
        <p:pic>
          <p:nvPicPr>
            <p:cNvPr id="19" name="Picture 10" descr="https://www.infinityecm.com/assets/global/pages/presentation/aktivnosti-2.png">
              <a:extLst>
                <a:ext uri="{FF2B5EF4-FFF2-40B4-BE49-F238E27FC236}">
                  <a16:creationId xmlns:a16="http://schemas.microsoft.com/office/drawing/2014/main" id="{B1662EAA-3CDC-4B40-89C4-FEFC93A3F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4" y="100326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s://www.infinityecm.com/assets/global/pages/presentation/CORE2.png">
              <a:extLst>
                <a:ext uri="{FF2B5EF4-FFF2-40B4-BE49-F238E27FC236}">
                  <a16:creationId xmlns:a16="http://schemas.microsoft.com/office/drawing/2014/main" id="{37DBD154-FB0B-4B90-B8C4-709829AFC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28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https://www.infinityecm.com/assets/global/pages/presentation/prdaj-aktiv_3.png">
              <a:extLst>
                <a:ext uri="{FF2B5EF4-FFF2-40B4-BE49-F238E27FC236}">
                  <a16:creationId xmlns:a16="http://schemas.microsoft.com/office/drawing/2014/main" id="{7EB45252-B953-4CBD-A7F0-3A47E6877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82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https://www.infinityecm.com/assets/global/pages/presentation/ugovaranje_2.png">
              <a:extLst>
                <a:ext uri="{FF2B5EF4-FFF2-40B4-BE49-F238E27FC236}">
                  <a16:creationId xmlns:a16="http://schemas.microsoft.com/office/drawing/2014/main" id="{FB63CB79-94A7-4B62-9C62-ACAD2E6CC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65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https://www.infinityecm.com/assets/global/pages/presentation/proizvodi.png">
              <a:extLst>
                <a:ext uri="{FF2B5EF4-FFF2-40B4-BE49-F238E27FC236}">
                  <a16:creationId xmlns:a16="http://schemas.microsoft.com/office/drawing/2014/main" id="{45692EE1-7EEE-4B34-A7FA-178779D2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80" y="1004279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https://www.infinityecm.com/assets/global/pages/presentation/service-desk.png">
              <a:extLst>
                <a:ext uri="{FF2B5EF4-FFF2-40B4-BE49-F238E27FC236}">
                  <a16:creationId xmlns:a16="http://schemas.microsoft.com/office/drawing/2014/main" id="{A94CFE87-D286-4A66-9753-C2D8B1817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295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8" descr="https://www.infinityecm.com/assets/global/pages/presentation/uredsko_2.png">
              <a:extLst>
                <a:ext uri="{FF2B5EF4-FFF2-40B4-BE49-F238E27FC236}">
                  <a16:creationId xmlns:a16="http://schemas.microsoft.com/office/drawing/2014/main" id="{64AD7F52-C42E-4CD5-B881-220DC4AAF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630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0" descr="https://www.infinityecm.com/assets/global/pages/presentation/imovina_2.png">
              <a:extLst>
                <a:ext uri="{FF2B5EF4-FFF2-40B4-BE49-F238E27FC236}">
                  <a16:creationId xmlns:a16="http://schemas.microsoft.com/office/drawing/2014/main" id="{A196638E-3037-4486-BFFC-B8D42FBF7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6707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2" descr="https://www.infinityecm.com/assets/global/pages/presentation/ra%C4%8Duni_2.png">
              <a:extLst>
                <a:ext uri="{FF2B5EF4-FFF2-40B4-BE49-F238E27FC236}">
                  <a16:creationId xmlns:a16="http://schemas.microsoft.com/office/drawing/2014/main" id="{40E5F3F7-C1B7-4BCC-88DB-343E840E7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785" y="1003361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4" descr="https://www.infinityecm.com/assets/global/pages/presentation/intranet.png">
              <a:extLst>
                <a:ext uri="{FF2B5EF4-FFF2-40B4-BE49-F238E27FC236}">
                  <a16:creationId xmlns:a16="http://schemas.microsoft.com/office/drawing/2014/main" id="{B3767D33-E1B0-4D29-B79D-C0F92F32A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862" y="1001800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8" descr="https://www.infinityecm.com/assets/global/pages/presentation/predl-notifikacija.png">
              <a:extLst>
                <a:ext uri="{FF2B5EF4-FFF2-40B4-BE49-F238E27FC236}">
                  <a16:creationId xmlns:a16="http://schemas.microsoft.com/office/drawing/2014/main" id="{5C993279-DA35-4318-B631-1FFA15DB9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820" y="10022049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2" descr="https://www.infinityecm.com/assets/global/pages/presentation/kontakt-centar.png">
              <a:extLst>
                <a:ext uri="{FF2B5EF4-FFF2-40B4-BE49-F238E27FC236}">
                  <a16:creationId xmlns:a16="http://schemas.microsoft.com/office/drawing/2014/main" id="{94CFCADA-19D3-4242-A41F-CD0C2586D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95" y="1002914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4" descr="https://www.infinityecm.com/assets/global/pages/presentation/360-pogled.png">
              <a:extLst>
                <a:ext uri="{FF2B5EF4-FFF2-40B4-BE49-F238E27FC236}">
                  <a16:creationId xmlns:a16="http://schemas.microsoft.com/office/drawing/2014/main" id="{491357F3-3C81-4E3A-9DEC-5CBE97640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744" y="1002158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6" descr="https://www.infinityecm.com/assets/global/pages/presentation/upravljanje-datot.png">
              <a:extLst>
                <a:ext uri="{FF2B5EF4-FFF2-40B4-BE49-F238E27FC236}">
                  <a16:creationId xmlns:a16="http://schemas.microsoft.com/office/drawing/2014/main" id="{FE65416D-79D7-42B3-AFC5-CF9955AF8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049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6" descr="https://www.infinityecm.com/assets/global/pages/presentation/gdpr_2.png">
              <a:extLst>
                <a:ext uri="{FF2B5EF4-FFF2-40B4-BE49-F238E27FC236}">
                  <a16:creationId xmlns:a16="http://schemas.microsoft.com/office/drawing/2014/main" id="{63087A41-6097-42A4-9D95-5A5D2AB75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41" y="1001228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38E2661-CD7C-4AFB-A0E9-B48A865892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789553" y="533997"/>
            <a:ext cx="4762500" cy="847725"/>
          </a:xfrm>
          <a:prstGeom prst="rect">
            <a:avLst/>
          </a:prstGeom>
        </p:spPr>
      </p:pic>
      <p:sp>
        <p:nvSpPr>
          <p:cNvPr id="36" name="Pravokutnik 14">
            <a:extLst>
              <a:ext uri="{FF2B5EF4-FFF2-40B4-BE49-F238E27FC236}">
                <a16:creationId xmlns:a16="http://schemas.microsoft.com/office/drawing/2014/main" id="{0A319C0F-767C-4377-B7CB-7A8B3F2FE549}"/>
              </a:ext>
            </a:extLst>
          </p:cNvPr>
          <p:cNvSpPr/>
          <p:nvPr/>
        </p:nvSpPr>
        <p:spPr>
          <a:xfrm>
            <a:off x="19681585" y="-17939"/>
            <a:ext cx="4702660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C4D49-CAAB-4B3C-B25F-E381ED934D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04375" y="1642845"/>
            <a:ext cx="3057525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6FCE1-605F-4544-97D2-549EDB7F43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04374" y="3648915"/>
            <a:ext cx="3057525" cy="1733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4D5B6C-534B-45C8-BE9E-4B7F8D5E7BF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404375" y="5647220"/>
            <a:ext cx="3057525" cy="1733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8BDB00-8801-4E8D-9F65-2BAA5330E1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04373" y="7717249"/>
            <a:ext cx="30575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D0387CEC-FE78-4431-8AB5-629C88D2915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E3296F-A5FD-46FD-8C51-6F7B36056800}"/>
              </a:ext>
            </a:extLst>
          </p:cNvPr>
          <p:cNvGrpSpPr/>
          <p:nvPr/>
        </p:nvGrpSpPr>
        <p:grpSpPr>
          <a:xfrm>
            <a:off x="702840" y="12269929"/>
            <a:ext cx="18152992" cy="984846"/>
            <a:chOff x="326328" y="10012286"/>
            <a:chExt cx="18152992" cy="984846"/>
          </a:xfrm>
        </p:grpSpPr>
        <p:pic>
          <p:nvPicPr>
            <p:cNvPr id="10" name="Picture 10" descr="https://www.infinityecm.com/assets/global/pages/presentation/aktivnosti-2.png">
              <a:extLst>
                <a:ext uri="{FF2B5EF4-FFF2-40B4-BE49-F238E27FC236}">
                  <a16:creationId xmlns:a16="http://schemas.microsoft.com/office/drawing/2014/main" id="{61C1A916-930A-4EF3-ACB2-27DA677C4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4" y="1003260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s://www.infinityecm.com/assets/global/pages/presentation/CORE2.png">
              <a:extLst>
                <a:ext uri="{FF2B5EF4-FFF2-40B4-BE49-F238E27FC236}">
                  <a16:creationId xmlns:a16="http://schemas.microsoft.com/office/drawing/2014/main" id="{3D9A923D-07AB-4BAD-873A-6F97DAE73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28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 descr="https://www.infinityecm.com/assets/global/pages/presentation/prdaj-aktiv_3.png">
              <a:extLst>
                <a:ext uri="{FF2B5EF4-FFF2-40B4-BE49-F238E27FC236}">
                  <a16:creationId xmlns:a16="http://schemas.microsoft.com/office/drawing/2014/main" id="{16D90654-2FE6-471C-8C79-93DEB44EA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82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s://www.infinityecm.com/assets/global/pages/presentation/ugovaranje_2.png">
              <a:extLst>
                <a:ext uri="{FF2B5EF4-FFF2-40B4-BE49-F238E27FC236}">
                  <a16:creationId xmlns:a16="http://schemas.microsoft.com/office/drawing/2014/main" id="{2E23D8B7-73BE-453C-A305-F66220843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650" y="1003326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8" descr="https://www.infinityecm.com/assets/global/pages/presentation/proizvodi.png">
              <a:extLst>
                <a:ext uri="{FF2B5EF4-FFF2-40B4-BE49-F238E27FC236}">
                  <a16:creationId xmlns:a16="http://schemas.microsoft.com/office/drawing/2014/main" id="{CE692A27-6076-4CEE-B6E9-F61B368A2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480" y="1004279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 descr="https://www.infinityecm.com/assets/global/pages/presentation/service-desk.png">
              <a:extLst>
                <a:ext uri="{FF2B5EF4-FFF2-40B4-BE49-F238E27FC236}">
                  <a16:creationId xmlns:a16="http://schemas.microsoft.com/office/drawing/2014/main" id="{BC9BBA84-08D6-41E9-AA02-2F02E6BFF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295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8" descr="https://www.infinityecm.com/assets/global/pages/presentation/uredsko_2.png">
              <a:extLst>
                <a:ext uri="{FF2B5EF4-FFF2-40B4-BE49-F238E27FC236}">
                  <a16:creationId xmlns:a16="http://schemas.microsoft.com/office/drawing/2014/main" id="{F0F29136-3F2D-44C3-B3F8-D67DA4B5C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630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0" descr="https://www.infinityecm.com/assets/global/pages/presentation/imovina_2.png">
              <a:extLst>
                <a:ext uri="{FF2B5EF4-FFF2-40B4-BE49-F238E27FC236}">
                  <a16:creationId xmlns:a16="http://schemas.microsoft.com/office/drawing/2014/main" id="{467BDB38-6979-49EF-8DD0-2584E18B1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6707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2" descr="https://www.infinityecm.com/assets/global/pages/presentation/ra%C4%8Duni_2.png">
              <a:extLst>
                <a:ext uri="{FF2B5EF4-FFF2-40B4-BE49-F238E27FC236}">
                  <a16:creationId xmlns:a16="http://schemas.microsoft.com/office/drawing/2014/main" id="{5B906C84-B11A-434C-A943-8833EB685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6785" y="10033617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https://www.infinityecm.com/assets/global/pages/presentation/intranet.png">
              <a:extLst>
                <a:ext uri="{FF2B5EF4-FFF2-40B4-BE49-F238E27FC236}">
                  <a16:creationId xmlns:a16="http://schemas.microsoft.com/office/drawing/2014/main" id="{872CB347-3477-4314-A9B8-94C8C5AAD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862" y="10018003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8" descr="https://www.infinityecm.com/assets/global/pages/presentation/predl-notifikacija.png">
              <a:extLst>
                <a:ext uri="{FF2B5EF4-FFF2-40B4-BE49-F238E27FC236}">
                  <a16:creationId xmlns:a16="http://schemas.microsoft.com/office/drawing/2014/main" id="{36738636-4FAF-4CCD-91A4-87DD03F317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820" y="10022049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 descr="https://www.infinityecm.com/assets/global/pages/presentation/kontakt-centar.png">
              <a:extLst>
                <a:ext uri="{FF2B5EF4-FFF2-40B4-BE49-F238E27FC236}">
                  <a16:creationId xmlns:a16="http://schemas.microsoft.com/office/drawing/2014/main" id="{76AE38AD-B941-4DEE-8693-5CFAB42A3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095" y="1002914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4" descr="https://www.infinityecm.com/assets/global/pages/presentation/360-pogled.png">
              <a:extLst>
                <a:ext uri="{FF2B5EF4-FFF2-40B4-BE49-F238E27FC236}">
                  <a16:creationId xmlns:a16="http://schemas.microsoft.com/office/drawing/2014/main" id="{6B25564E-5BAB-4E2A-8F38-6DDB5DB55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744" y="1002158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https://www.infinityecm.com/assets/global/pages/presentation/upravljanje-datot.png">
              <a:extLst>
                <a:ext uri="{FF2B5EF4-FFF2-40B4-BE49-F238E27FC236}">
                  <a16:creationId xmlns:a16="http://schemas.microsoft.com/office/drawing/2014/main" id="{3B18A679-A506-4D2F-9131-35766294F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049" y="10044632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6" descr="https://www.infinityecm.com/assets/global/pages/presentation/gdpr_2.png">
              <a:extLst>
                <a:ext uri="{FF2B5EF4-FFF2-40B4-BE49-F238E27FC236}">
                  <a16:creationId xmlns:a16="http://schemas.microsoft.com/office/drawing/2014/main" id="{915722BA-4E74-4A02-9F1C-66689FEDE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841" y="10012286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A477BF5-C97E-44B4-AF16-6182D44445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547" y="3143203"/>
            <a:ext cx="19680082" cy="8792215"/>
          </a:xfrm>
          <a:prstGeom prst="rect">
            <a:avLst/>
          </a:prstGeom>
        </p:spPr>
      </p:pic>
      <p:pic>
        <p:nvPicPr>
          <p:cNvPr id="31" name="Picture 8" descr="https://gdpr.com.hr/wp-content/uploads/corner.png">
            <a:extLst>
              <a:ext uri="{FF2B5EF4-FFF2-40B4-BE49-F238E27FC236}">
                <a16:creationId xmlns:a16="http://schemas.microsoft.com/office/drawing/2014/main" id="{9C8A5461-DA8A-4F77-95B0-13E13024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756" y="0"/>
            <a:ext cx="2889668" cy="28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7E1A3B2-C424-4A2A-BA47-9F2A121C381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878" y="932922"/>
            <a:ext cx="1809547" cy="154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2715F-38A5-4C6F-BB0A-798131AD86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49345" y="887189"/>
            <a:ext cx="1524589" cy="1534238"/>
          </a:xfrm>
          <a:prstGeom prst="rect">
            <a:avLst/>
          </a:prstGeom>
        </p:spPr>
      </p:pic>
      <p:sp>
        <p:nvSpPr>
          <p:cNvPr id="34" name="Pravokutnik 14">
            <a:extLst>
              <a:ext uri="{FF2B5EF4-FFF2-40B4-BE49-F238E27FC236}">
                <a16:creationId xmlns:a16="http://schemas.microsoft.com/office/drawing/2014/main" id="{DE6B2025-A1B7-4FB8-ACEE-7F7E24E37B91}"/>
              </a:ext>
            </a:extLst>
          </p:cNvPr>
          <p:cNvSpPr/>
          <p:nvPr/>
        </p:nvSpPr>
        <p:spPr>
          <a:xfrm>
            <a:off x="19659398" y="17937"/>
            <a:ext cx="4702660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B4EDD-864F-4D7A-ABFF-CB5C17C9D6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70840" y="887189"/>
            <a:ext cx="9630994" cy="1589114"/>
          </a:xfrm>
          <a:prstGeom prst="rect">
            <a:avLst/>
          </a:prstGeom>
        </p:spPr>
      </p:pic>
      <p:pic>
        <p:nvPicPr>
          <p:cNvPr id="35" name="Slika 4">
            <a:extLst>
              <a:ext uri="{FF2B5EF4-FFF2-40B4-BE49-F238E27FC236}">
                <a16:creationId xmlns:a16="http://schemas.microsoft.com/office/drawing/2014/main" id="{A04C49D4-3EEF-4749-880D-F9353AAA3B1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181228" y="233078"/>
            <a:ext cx="3690562" cy="3390450"/>
          </a:xfrm>
          <a:prstGeom prst="rect">
            <a:avLst/>
          </a:prstGeom>
        </p:spPr>
      </p:pic>
      <p:pic>
        <p:nvPicPr>
          <p:cNvPr id="36" name="Picture 4" descr="Image result for euro cloud award logo">
            <a:extLst>
              <a:ext uri="{FF2B5EF4-FFF2-40B4-BE49-F238E27FC236}">
                <a16:creationId xmlns:a16="http://schemas.microsoft.com/office/drawing/2014/main" id="{48882044-F03C-42E4-8A68-A21247BD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27" y="4084168"/>
            <a:ext cx="3575826" cy="3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BD20DCA-00D3-44E7-91BA-849750CC240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210400" y="8143429"/>
            <a:ext cx="3606096" cy="52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rot="10800000" flipH="1">
            <a:off x="-342945" y="-1104900"/>
            <a:ext cx="21611864" cy="1587"/>
          </a:xfrm>
          <a:prstGeom prst="line">
            <a:avLst/>
          </a:prstGeom>
          <a:noFill/>
          <a:ln w="12700">
            <a:solidFill>
              <a:srgbClr val="CDCD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1088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19658886" y="17934"/>
            <a:ext cx="4702660" cy="13715999"/>
          </a:xfrm>
          <a:prstGeom prst="rect">
            <a:avLst/>
          </a:prstGeom>
          <a:solidFill>
            <a:srgbClr val="0070C0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7052D-AB09-4D78-B161-06B4CF3BF0C2}"/>
              </a:ext>
            </a:extLst>
          </p:cNvPr>
          <p:cNvSpPr txBox="1"/>
          <p:nvPr/>
        </p:nvSpPr>
        <p:spPr>
          <a:xfrm>
            <a:off x="481697" y="309013"/>
            <a:ext cx="18145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</a:rPr>
              <a:t>APPCRO BMS platform </a:t>
            </a:r>
            <a:r>
              <a:rPr lang="hr-HR" sz="6000" dirty="0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  <a:sym typeface="Wingdings" panose="05000000000000000000" pitchFamily="2" charset="2"/>
              </a:rPr>
              <a:t></a:t>
            </a:r>
            <a:r>
              <a:rPr lang="hr-HR" sz="6000" dirty="0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</a:rPr>
              <a:t> HRM User </a:t>
            </a:r>
            <a:r>
              <a:rPr lang="hr-HR" sz="60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</a:rPr>
              <a:t>interface</a:t>
            </a:r>
            <a:r>
              <a:rPr lang="hr-HR" sz="6000" dirty="0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</a:rPr>
              <a:t> </a:t>
            </a:r>
            <a:r>
              <a:rPr lang="hr-HR" sz="60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</a:rPr>
              <a:t>example</a:t>
            </a:r>
            <a:r>
              <a:rPr lang="hr-HR" sz="6000" dirty="0">
                <a:solidFill>
                  <a:schemeClr val="accent1">
                    <a:lumMod val="75000"/>
                  </a:schemeClr>
                </a:solidFill>
                <a:latin typeface="+mj-lt"/>
                <a:cs typeface="Roboto Black"/>
              </a:rPr>
              <a:t>: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j-lt"/>
              <a:cs typeface="Roboto Black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B23022-B26F-448A-A68E-1772EB27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0908" y="1414321"/>
            <a:ext cx="18675173" cy="119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4">
            <a:extLst>
              <a:ext uri="{FF2B5EF4-FFF2-40B4-BE49-F238E27FC236}">
                <a16:creationId xmlns:a16="http://schemas.microsoft.com/office/drawing/2014/main" id="{FDFD63A9-91D7-40EE-8A81-64C875DE6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228" y="233078"/>
            <a:ext cx="3690562" cy="3390450"/>
          </a:xfrm>
          <a:prstGeom prst="rect">
            <a:avLst/>
          </a:prstGeom>
        </p:spPr>
      </p:pic>
      <p:pic>
        <p:nvPicPr>
          <p:cNvPr id="14" name="Picture 4" descr="Image result for euro cloud award logo">
            <a:extLst>
              <a:ext uri="{FF2B5EF4-FFF2-40B4-BE49-F238E27FC236}">
                <a16:creationId xmlns:a16="http://schemas.microsoft.com/office/drawing/2014/main" id="{AAF5D4DF-12DF-4E7C-8F3D-B75F0DEF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327" y="4084168"/>
            <a:ext cx="3575826" cy="35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EF5B2-4F7F-4CBD-8587-2507D8694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0400" y="8143429"/>
            <a:ext cx="3606096" cy="52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Grass Light">
      <a:dk1>
        <a:srgbClr val="737572"/>
      </a:dk1>
      <a:lt1>
        <a:sysClr val="window" lastClr="FFFFFF"/>
      </a:lt1>
      <a:dk2>
        <a:srgbClr val="91CE55"/>
      </a:dk2>
      <a:lt2>
        <a:srgbClr val="FFFFFF"/>
      </a:lt2>
      <a:accent1>
        <a:srgbClr val="91CE55"/>
      </a:accent1>
      <a:accent2>
        <a:srgbClr val="7C8185"/>
      </a:accent2>
      <a:accent3>
        <a:srgbClr val="91CE55"/>
      </a:accent3>
      <a:accent4>
        <a:srgbClr val="7C8185"/>
      </a:accent4>
      <a:accent5>
        <a:srgbClr val="91CE55"/>
      </a:accent5>
      <a:accent6>
        <a:srgbClr val="7C8185"/>
      </a:accent6>
      <a:hlink>
        <a:srgbClr val="91CE55"/>
      </a:hlink>
      <a:folHlink>
        <a:srgbClr val="91CE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1CE7B6E0807409AF1437765E7E5CD" ma:contentTypeVersion="14" ma:contentTypeDescription="Create a new document." ma:contentTypeScope="" ma:versionID="0badb2c2c23e058b274a510e9074fa2e">
  <xsd:schema xmlns:xsd="http://www.w3.org/2001/XMLSchema" xmlns:xs="http://www.w3.org/2001/XMLSchema" xmlns:p="http://schemas.microsoft.com/office/2006/metadata/properties" xmlns:ns3="f9f8acaa-71ab-495f-95ae-fd77a6cd7802" xmlns:ns4="88e1b462-1ebe-4ec9-aee8-b33b381d5d18" targetNamespace="http://schemas.microsoft.com/office/2006/metadata/properties" ma:root="true" ma:fieldsID="c9f026bd643db906973f0c14b2065440" ns3:_="" ns4:_="">
    <xsd:import namespace="f9f8acaa-71ab-495f-95ae-fd77a6cd7802"/>
    <xsd:import namespace="88e1b462-1ebe-4ec9-aee8-b33b381d5d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8acaa-71ab-495f-95ae-fd77a6cd78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1b462-1ebe-4ec9-aee8-b33b381d5d1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156F2-0D94-4CEB-A016-AFD49F237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8acaa-71ab-495f-95ae-fd77a6cd7802"/>
    <ds:schemaRef ds:uri="88e1b462-1ebe-4ec9-aee8-b33b381d5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E0F920-3473-4E5F-916A-973CBE3D893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88e1b462-1ebe-4ec9-aee8-b33b381d5d18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f9f8acaa-71ab-495f-95ae-fd77a6cd7802"/>
  </ds:schemaRefs>
</ds:datastoreItem>
</file>

<file path=customXml/itemProps3.xml><?xml version="1.0" encoding="utf-8"?>
<ds:datastoreItem xmlns:ds="http://schemas.openxmlformats.org/officeDocument/2006/customXml" ds:itemID="{2B3D51C0-1E7D-4D68-B365-D38F5C29B2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462</Words>
  <Application>Microsoft Office PowerPoint</Application>
  <PresentationFormat>Custom</PresentationFormat>
  <Paragraphs>38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Calisto MT</vt:lpstr>
      <vt:lpstr>Gill Sans</vt:lpstr>
      <vt:lpstr>Roboto Black</vt:lpstr>
      <vt:lpstr>Roboto Light</vt:lpstr>
      <vt:lpstr>Roboto Regular</vt:lpstr>
      <vt:lpstr>Source Sans Pro ExtraLight</vt:lpstr>
      <vt:lpstr>Trebuchet MS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APPCRO BMS + Company Info</dc:title>
  <dc:creator>Miro Visic</dc:creator>
  <cp:lastModifiedBy>Miro Višić</cp:lastModifiedBy>
  <cp:revision>454</cp:revision>
  <dcterms:created xsi:type="dcterms:W3CDTF">2015-03-16T21:05:54Z</dcterms:created>
  <dcterms:modified xsi:type="dcterms:W3CDTF">2024-11-29T14:00:13Z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0x0101009EE1CE7B6E0807409AF1437765E7E5CD</vt:lpwstr>
  </property>
</Properties>
</file>